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35"/>
  </p:normalViewPr>
  <p:slideViewPr>
    <p:cSldViewPr snapToGrid="0">
      <p:cViewPr varScale="1">
        <p:scale>
          <a:sx n="49" d="100"/>
          <a:sy n="49" d="100"/>
        </p:scale>
        <p:origin x="32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DD6B3AC-316F-B394-EC07-76A91E3211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412C9D4-9687-8764-D5D9-FDD9299BE7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6D04541-325D-F072-460B-E821E9E3E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3C64C-362A-E942-931E-E28E683E31B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5D18DDF-87ED-1D0F-297E-D93F4A154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D81ADE7-99AC-DDB1-BCCA-AAD2FC17D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893A4-1FE6-7D4D-8E64-CD83AD34B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6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E50A22F-6FAE-6336-77A9-FF5DAB60E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E46BBEA-4B33-0F5A-1AC7-E297B00CD2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DBC6C85-81C1-A28E-4A73-7645E6E0C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3C64C-362A-E942-931E-E28E683E31B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2023F93-B097-0035-C71E-983616E3D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C6F03AD-3659-DF31-7C45-516B18E20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893A4-1FE6-7D4D-8E64-CD83AD34B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32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87567731-ABC8-6E51-F8D7-BD40198C0A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29EAC65-874F-24DC-5F3A-4BB1E2D31E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E84AE6A-A124-3AB7-748C-F1465EEEC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3C64C-362A-E942-931E-E28E683E31B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C4355D3-8AFC-CCF6-5208-52F347B7C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5DFBED0-7E7A-57AE-54F8-06051E7A1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893A4-1FE6-7D4D-8E64-CD83AD34B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057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C2EA58A-8007-9B05-EF83-D0572FB89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D59CAA2-1B02-C2B2-46F3-AFD74B84F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27DD66C-3F46-0D13-7121-B8E2FFEBF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3C64C-362A-E942-931E-E28E683E31B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BCAB269-8069-0B97-07CB-6E2ADAE9A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4A7C6BC-F602-7F2C-5FD3-E2A297064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893A4-1FE6-7D4D-8E64-CD83AD34B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07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2878003-727E-2443-4612-B4045E97F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31146FA-00F7-1BEE-54D5-7C06598D8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CA51E4B-1ED6-FED9-279C-78657FD1F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3C64C-362A-E942-931E-E28E683E31B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26C9CF1-D0D8-D94B-F764-ABAD11072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F291F86-DA11-337C-3653-60200A31A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893A4-1FE6-7D4D-8E64-CD83AD34B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24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FE1710B-A500-68E2-D4BC-2230151F9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316DE9A-FC30-4502-9DC5-3DA15F5A2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480DB2F-6B5B-12A8-929F-4E39524D3C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0132A25-B96A-E94F-7084-BA8F44CC6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3C64C-362A-E942-931E-E28E683E31B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A87EA38-8150-782B-2D6C-FB344E4A9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E9B054B-B8E5-8F1E-D0F7-D2FBAB9DF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893A4-1FE6-7D4D-8E64-CD83AD34B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22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6E00E07-EE8F-2BF0-CCA9-30F845BBD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0BC0F97-D475-D456-0DAB-2277F5829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742E1D1-1354-6AED-CB25-6573CAB746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B1FA593E-43F9-1CCD-0610-F05C74F018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1CD83524-29B4-F1BF-797C-71E9364EAF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CAE51DF3-1F5F-5DEB-8F34-FB84A0947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3C64C-362A-E942-931E-E28E683E31B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1802229A-76CC-6E06-A4AB-8DF1E33A8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840B9B26-DD33-15A5-3877-C11C3904B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893A4-1FE6-7D4D-8E64-CD83AD34B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204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393E2C5-5753-A152-3A71-08B5DC518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806BB91B-A51B-F263-22AA-A39F9F352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3C64C-362A-E942-931E-E28E683E31B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C3E9419A-2EF6-629B-388F-2D4E84F24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FB30457-29B4-9449-CED8-F93147493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893A4-1FE6-7D4D-8E64-CD83AD34B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496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9FB64CE-110A-FBB6-ABF6-CD792975C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3C64C-362A-E942-931E-E28E683E31B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687A067C-D301-C022-852C-0DE12D125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8356443-30AB-36B4-7AA7-772118A17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893A4-1FE6-7D4D-8E64-CD83AD34B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358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B6678DD-3F49-1984-124B-8D4EC6446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9B57A87-39C9-B4CF-1AE9-ECC50EC0F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1D195411-D9E4-329B-54E9-7B8F082353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05AFFF9-BA90-926C-C7E1-0E5BE4C8A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3C64C-362A-E942-931E-E28E683E31B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628B5D8-0EE4-7B50-4E42-5AAAA5271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AE77513-973C-E768-B82A-9502A47C7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893A4-1FE6-7D4D-8E64-CD83AD34B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668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7348268-E5E1-40ED-DE77-CBC66BDC5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D976F5ED-5C5D-56F6-232D-F35DF23C4F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F4A1CE6-C48E-4F35-58AB-DB552024FE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7BE9E30-4806-C485-2169-71193F6B5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3C64C-362A-E942-931E-E28E683E31B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EDFF60E-874E-686A-3DC1-6E570452D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1E790FF-8A87-CF8F-D3A2-EFBAF40A1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893A4-1FE6-7D4D-8E64-CD83AD34B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436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53BB2C16-0217-CFB5-9DF0-CAB85E2E4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99C00D3-3015-5ED1-1438-CF7037C85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02E5072-4BD6-C187-CC6D-2920C4B93C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3C64C-362A-E942-931E-E28E683E31BF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780BA8B-EDC5-2CA6-D728-2C5683AB90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9A72C1B-AD91-D3D1-5C97-A642D6F306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9893A4-1FE6-7D4D-8E64-CD83AD34B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526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C30C6D32-C4FF-767B-49BE-63109DB50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743" y="1092804"/>
            <a:ext cx="10523707" cy="3051179"/>
          </a:xfrm>
        </p:spPr>
        <p:txBody>
          <a:bodyPr>
            <a:norm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1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/>
            </a:r>
            <a:br>
              <a:rPr lang="en-US" sz="31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</a:br>
            <a:r>
              <a:rPr lang="en-US" sz="48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Futuristic C4ISR </a:t>
            </a:r>
            <a:r>
              <a:rPr lang="en-US" sz="4800" b="1" u="sng" kern="100" dirty="0" smtClean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Systems </a:t>
            </a:r>
            <a:br>
              <a:rPr lang="en-US" sz="4800" b="1" u="sng" kern="100" dirty="0" smtClean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</a:br>
            <a:r>
              <a:rPr lang="en-US" sz="4800" b="1" u="sng" kern="100" dirty="0" smtClean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An Architectural Framework Driven Approach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02694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C30C6D32-C4FF-767B-49BE-63109DB50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7859"/>
            <a:ext cx="10515600" cy="1325563"/>
          </a:xfrm>
        </p:spPr>
        <p:txBody>
          <a:bodyPr>
            <a:normAutofit fontScale="90000"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1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/>
            </a:r>
            <a:br>
              <a:rPr lang="en-US" sz="31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</a:br>
            <a:r>
              <a:rPr lang="en-US" sz="31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Futuristic C4ISR platform and Systems in the Era of Asymmetric Warfare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/>
            </a:r>
            <a:b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</a:br>
            <a:r>
              <a:rPr lang="en-US" sz="18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“Delivering Intelligence at the edge”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/>
            </a:r>
            <a:b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</a:b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463EA668-38D8-F415-87B7-743CB9CB8F83}"/>
              </a:ext>
            </a:extLst>
          </p:cNvPr>
          <p:cNvSpPr txBox="1"/>
          <p:nvPr/>
        </p:nvSpPr>
        <p:spPr>
          <a:xfrm>
            <a:off x="735982" y="1594636"/>
            <a:ext cx="11128916" cy="5740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15000"/>
              </a:lnSpc>
              <a:spcAft>
                <a:spcPts val="800"/>
              </a:spcAft>
            </a:pPr>
            <a:endParaRPr lang="en-US" sz="1800" b="1" kern="0" dirty="0">
              <a:solidFill>
                <a:srgbClr val="00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Aft>
                <a:spcPts val="800"/>
              </a:spcAft>
            </a:pPr>
            <a:r>
              <a:rPr lang="en-US" sz="2400" b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“MAGI-C4ISR” Architectural Framework- The Future of Situational Awareness</a:t>
            </a:r>
          </a:p>
          <a:p>
            <a:pPr marL="0" marR="0" algn="just">
              <a:lnSpc>
                <a:spcPct val="115000"/>
              </a:lnSpc>
              <a:spcAft>
                <a:spcPts val="800"/>
              </a:spcAft>
            </a:pPr>
            <a:endParaRPr lang="en-US" b="1" kern="0" dirty="0">
              <a:solidFill>
                <a:srgbClr val="000000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Aft>
                <a:spcPts val="800"/>
              </a:spcAft>
            </a:pPr>
            <a:r>
              <a:rPr lang="en-US" b="1" kern="0" dirty="0">
                <a:solidFill>
                  <a:srgbClr val="00000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Built on the following principles:</a:t>
            </a:r>
          </a:p>
          <a:p>
            <a:pPr marL="0" marR="0" algn="just">
              <a:lnSpc>
                <a:spcPct val="115000"/>
              </a:lnSpc>
              <a:spcAft>
                <a:spcPts val="800"/>
              </a:spcAft>
            </a:pPr>
            <a:r>
              <a:rPr lang="en-US" sz="1800" b="1" i="1" dirty="0">
                <a:solidFill>
                  <a:schemeClr val="tx2">
                    <a:lumMod val="50000"/>
                    <a:lumOff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“Water configures its flow in accord with the terrain – the army controls its victory in accord with the enemy it faces</a:t>
            </a:r>
            <a:r>
              <a:rPr lang="en-US" sz="1800" b="1" i="1" dirty="0">
                <a:solidFill>
                  <a:schemeClr val="tx2">
                    <a:lumMod val="50000"/>
                    <a:lumOff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”</a:t>
            </a:r>
            <a:r>
              <a:rPr lang="en-US" sz="1800" b="1" dirty="0">
                <a:solidFill>
                  <a:schemeClr val="tx2">
                    <a:lumMod val="50000"/>
                    <a:lumOff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 </a:t>
            </a:r>
            <a:r>
              <a:rPr lang="en-US" b="1" dirty="0">
                <a:solidFill>
                  <a:schemeClr val="tx2">
                    <a:lumMod val="50000"/>
                    <a:lumOff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- Sun Tzu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1800" b="1" kern="100" dirty="0">
                <a:solidFill>
                  <a:schemeClr val="tx2">
                    <a:lumMod val="50000"/>
                    <a:lumOff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“</a:t>
            </a:r>
            <a:r>
              <a:rPr lang="en-US" b="1" i="1" kern="100" dirty="0">
                <a:solidFill>
                  <a:schemeClr val="tx2">
                    <a:lumMod val="50000"/>
                    <a:lumOff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A</a:t>
            </a:r>
            <a:r>
              <a:rPr lang="en-US" sz="1800" b="1" i="1" kern="100" dirty="0">
                <a:solidFill>
                  <a:schemeClr val="tx2">
                    <a:lumMod val="50000"/>
                    <a:lumOff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ttack in parallel across a wide front with distributed </a:t>
            </a:r>
            <a:r>
              <a:rPr lang="en-US" sz="1800" b="1" i="1" u="sng" kern="100" dirty="0">
                <a:solidFill>
                  <a:srgbClr val="00206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sense-decide-and-act </a:t>
            </a:r>
            <a:r>
              <a:rPr lang="en-US" sz="1800" b="1" i="1" kern="100" dirty="0">
                <a:solidFill>
                  <a:schemeClr val="tx2">
                    <a:lumMod val="50000"/>
                    <a:lumOff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systems across a wide number of platforms, you can deliver Intelligent firepower without having to mass our forces”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US" b="1" i="1" kern="100" dirty="0">
              <a:solidFill>
                <a:schemeClr val="tx2">
                  <a:lumMod val="50000"/>
                  <a:lumOff val="50000"/>
                </a:schemeClr>
              </a:solidFill>
              <a:latin typeface="Aptos" panose="020B0004020202020204" pitchFamily="34" charset="0"/>
              <a:ea typeface="Aptos" panose="020B000402020202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000" b="1" kern="100" dirty="0"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Asymmetry in warfare requires nimble and flexible platform that integrates Command, Control, Data, Communication, Cyber security- Across Air ,Sea, Land, space and unmanned Distributed and yet  integrated to make decisions that delivers victory.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Mangal" panose="02040503050203030202" pitchFamily="18" charset="0"/>
            </a:endParaRPr>
          </a:p>
          <a:p>
            <a:pPr marL="0" marR="0" algn="just">
              <a:lnSpc>
                <a:spcPct val="115000"/>
              </a:lnSpc>
              <a:spcAft>
                <a:spcPts val="800"/>
              </a:spcAft>
            </a:pP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Mangal" panose="02040503050203030202" pitchFamily="18" charset="0"/>
            </a:endParaRPr>
          </a:p>
          <a:p>
            <a:pPr marL="0" marR="0" algn="just">
              <a:lnSpc>
                <a:spcPct val="115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0420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C0CAE15-3A03-AE17-1A25-40CF127ED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446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“MAGI-C4ISR Architectural Framework” will deliver</a:t>
            </a:r>
            <a:br>
              <a:rPr lang="en-US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</a:br>
            <a:r>
              <a:rPr lang="en-US" sz="2000" b="1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Across Air, Water, Land, Space, Unmanned and </a:t>
            </a:r>
            <a:r>
              <a:rPr lang="en-US" sz="2000" b="1" kern="1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R</a:t>
            </a:r>
            <a:r>
              <a:rPr lang="en-US" sz="2000" b="1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obotic systems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6CD6CAC-5FB1-91F6-F3A6-61F2F470FB07}"/>
              </a:ext>
            </a:extLst>
          </p:cNvPr>
          <p:cNvSpPr txBox="1"/>
          <p:nvPr/>
        </p:nvSpPr>
        <p:spPr>
          <a:xfrm>
            <a:off x="269488" y="1231889"/>
            <a:ext cx="11653024" cy="36738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Aft>
                <a:spcPts val="800"/>
              </a:spcAft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 </a:t>
            </a:r>
            <a:endParaRPr lang="en-US" sz="16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Mangal" panose="02040503050203030202" pitchFamily="18" charset="0"/>
            </a:endParaRPr>
          </a:p>
          <a:p>
            <a:pPr marL="0" marR="0" algn="just">
              <a:lnSpc>
                <a:spcPct val="115000"/>
              </a:lnSpc>
              <a:spcAft>
                <a:spcPts val="800"/>
              </a:spcAft>
            </a:pPr>
            <a:r>
              <a:rPr lang="en-US" sz="16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Distributed platform with ability to Command and </a:t>
            </a:r>
            <a:r>
              <a:rPr lang="en-US" sz="1600" b="1" u="sng" kern="100" dirty="0"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Control for achieving asymmetry in warfare</a:t>
            </a:r>
          </a:p>
          <a:p>
            <a:pPr marL="0" marR="0" algn="just">
              <a:lnSpc>
                <a:spcPct val="115000"/>
              </a:lnSpc>
              <a:spcAft>
                <a:spcPts val="800"/>
              </a:spcAft>
            </a:pPr>
            <a:r>
              <a:rPr lang="en-US" sz="16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Capability Expansion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: Enhance existing C4I systems to incorporate space surveillance and reconnaissance functionalities, enabling comprehensive situational awareness.</a:t>
            </a:r>
          </a:p>
          <a:p>
            <a:pPr marL="0" marR="0" algn="just">
              <a:lnSpc>
                <a:spcPct val="115000"/>
              </a:lnSpc>
              <a:spcAft>
                <a:spcPts val="800"/>
              </a:spcAft>
            </a:pPr>
            <a:r>
              <a:rPr lang="en-US" sz="16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Technological Integration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: Integrate advanced sensors, unmanned aerial vehicles (UAVs), and satellite imagery to gather real-time data, analysis, Build ML/AI algorithms for surveillance and reconnaissance.</a:t>
            </a:r>
          </a:p>
          <a:p>
            <a:pPr marL="0" marR="0" algn="just">
              <a:lnSpc>
                <a:spcPct val="115000"/>
              </a:lnSpc>
              <a:spcAft>
                <a:spcPts val="800"/>
              </a:spcAft>
            </a:pPr>
            <a:r>
              <a:rPr lang="en-US" sz="16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Data Fusion and Analysis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: Develop robust data fusion and analysis tools to process and interpret the vast amounts of information collected, providing actionable intelligence.</a:t>
            </a:r>
          </a:p>
          <a:p>
            <a:pPr marL="0" marR="0" algn="just">
              <a:lnSpc>
                <a:spcPct val="115000"/>
              </a:lnSpc>
              <a:spcAft>
                <a:spcPts val="800"/>
              </a:spcAft>
            </a:pPr>
            <a:r>
              <a:rPr lang="en-US" sz="16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Interoperability Enhancement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: Ensure seamless communication and data sharing between C4ISR components and other military systems to facilitate coordinated operations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.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Mangal" panose="02040503050203030202" pitchFamily="18" charset="0"/>
            </a:endParaRPr>
          </a:p>
          <a:p>
            <a:pPr marL="0" marR="0" algn="just">
              <a:lnSpc>
                <a:spcPct val="115000"/>
              </a:lnSpc>
              <a:spcAft>
                <a:spcPts val="800"/>
              </a:spcAft>
            </a:pPr>
            <a:r>
              <a:rPr lang="en-US" sz="16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Simulation, Training and Doctrine Development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: Train personnel in the use of new C4ISR capabilities and update operational doctrines to reflect the expanded functionalities.</a:t>
            </a:r>
          </a:p>
          <a:p>
            <a:pPr marL="0" marR="0" algn="just">
              <a:lnSpc>
                <a:spcPct val="115000"/>
              </a:lnSpc>
              <a:spcAft>
                <a:spcPts val="800"/>
              </a:spcAft>
            </a:pPr>
            <a:r>
              <a:rPr lang="en-US" sz="16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Testing and Evaluation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: Conduct rigorous testing and evaluation to assess system performance, reliability, and effectiveness in various operational scenarios.</a:t>
            </a:r>
          </a:p>
          <a:p>
            <a:pPr marL="0" marR="0" algn="just">
              <a:lnSpc>
                <a:spcPct val="115000"/>
              </a:lnSpc>
              <a:spcAft>
                <a:spcPts val="800"/>
              </a:spcAft>
            </a:pPr>
            <a:r>
              <a:rPr lang="en-US" sz="16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Feedback and Iteration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: Implement a continuous feedback loop from end-users to iteratively improve system capabilities and address emerging operational needs.</a:t>
            </a:r>
          </a:p>
        </p:txBody>
      </p:sp>
    </p:spTree>
    <p:extLst>
      <p:ext uri="{BB962C8B-B14F-4D97-AF65-F5344CB8AC3E}">
        <p14:creationId xmlns:p14="http://schemas.microsoft.com/office/powerpoint/2010/main" val="375720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306</Words>
  <Application>Microsoft Office PowerPoint</Application>
  <PresentationFormat>Widescreen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Mangal</vt:lpstr>
      <vt:lpstr>Times New Roman</vt:lpstr>
      <vt:lpstr>Office Theme</vt:lpstr>
      <vt:lpstr> Futuristic C4ISR Systems  An Architectural Framework Driven Approach</vt:lpstr>
      <vt:lpstr> Futuristic C4ISR platform and Systems in the Era of Asymmetric Warfare “Delivering Intelligence at the edge” </vt:lpstr>
      <vt:lpstr>“MAGI-C4ISR Architectural Framework” will deliver Across Air, Water, Land, Space, Unmanned and Robotic systems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Futuristic C4ISR platform and Systems in the Era of Asymmetric Warfare “Delivering Intelligence at the edge” </dc:title>
  <dc:creator>Krishna Chandra</dc:creator>
  <cp:lastModifiedBy>Hp</cp:lastModifiedBy>
  <cp:revision>4</cp:revision>
  <dcterms:created xsi:type="dcterms:W3CDTF">2025-01-09T00:20:06Z</dcterms:created>
  <dcterms:modified xsi:type="dcterms:W3CDTF">2025-01-09T11:09:22Z</dcterms:modified>
</cp:coreProperties>
</file>