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937" r:id="rId3"/>
    <p:sldId id="938" r:id="rId4"/>
    <p:sldId id="939" r:id="rId5"/>
    <p:sldId id="926" r:id="rId6"/>
    <p:sldId id="930" r:id="rId7"/>
    <p:sldId id="931" r:id="rId8"/>
    <p:sldId id="257" r:id="rId9"/>
    <p:sldId id="258" r:id="rId10"/>
    <p:sldId id="259" r:id="rId11"/>
    <p:sldId id="260" r:id="rId12"/>
    <p:sldId id="262" r:id="rId13"/>
    <p:sldId id="935" r:id="rId14"/>
    <p:sldId id="261" r:id="rId15"/>
    <p:sldId id="933" r:id="rId16"/>
    <p:sldId id="932" r:id="rId17"/>
    <p:sldId id="925" r:id="rId18"/>
    <p:sldId id="923" r:id="rId19"/>
    <p:sldId id="927" r:id="rId20"/>
    <p:sldId id="934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B33"/>
    <a:srgbClr val="D9852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5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E742-6641-4048-A288-1BA63C8A1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7FC92-9082-A340-8671-AF4A4D6F5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AAE9-FD8D-7148-A6A4-52093F57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73DB-AB74-6641-84D8-9690228D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111E-7778-8E42-8FED-BF3F88F8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D06-904A-534E-B661-1BD743D1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16853-A082-FC4B-A217-0EF0C80A7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1068-3A28-9541-9C38-8FA8E22E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51027-114E-D74E-AD80-3B6C1FF0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40EA-A43E-FC49-B458-08B5C805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E4F8B-292B-7240-BD36-987FB1310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8980D-493E-8349-8641-B82732903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33106-5AA4-294B-8FF2-26AAD9CA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1554-F857-9D4B-A6E8-4ECAB424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E92F-4C43-194A-9A23-304EC36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3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9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4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EE6-FB99-C940-8C04-8AA110E8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C8B1-11BC-1943-B050-771B9B05B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4ADE-7F4A-0943-9E23-6CA65B29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2BCD-F8CF-5A4A-B4CF-7116F1E2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AD3F-5478-074E-A686-5AEE9530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6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6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ACB2-8EEB-6445-9DCC-957F3169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7DB4-2CFA-F341-9216-A103B65B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F9070-F82C-7B41-8D6D-9508B357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81305-2113-B341-AF5F-34F97949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6120-BF81-A245-ADBE-6BC05AEC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4F3D-F589-104A-9BDA-9A126DA9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BE51-5291-1B4D-B7AC-8A7C691D6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8626F-09F0-8345-B1A9-B61339BF4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6B2A5-F360-6341-AB8B-5EED95F8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E5876-098D-0D4E-91D1-5B6FAB6F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5CEC7-4EAC-304F-9E75-EAB2B12A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80CF-F349-E24D-9F91-33056F4A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B785-4C53-3246-A1C1-6C6E6517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C4B9A-2096-F343-98D3-EAC0959AA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F2971-32B4-9B40-B146-1F0818AF1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B1176-40CF-B940-9783-DD9A3003B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38064-3453-B94C-A06F-8FBE1751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F8779-16ED-BF44-9C8A-9516EF1A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AA8FA-ADAD-1140-AA8F-E422E488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6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DAD0-A3DE-7449-8BAB-D4D8A4A5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D9D41-0330-1E4C-B582-1366976F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A63C9-B8B4-1F4B-AB42-94063659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061D6-5776-8848-B750-3D093536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4A6BF-E4B4-664C-8475-62C8435B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3ECD7-E4A3-5941-B027-E465A202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88A56-4AEE-0F4C-8DA2-74D3263B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832A-A537-554F-AC61-3E131701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6F991-5478-3C4F-9F04-C238A6EF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0EFCE-D140-8E48-9054-9BA1108E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43AA1-6E25-4840-A7CD-3AA850F0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EB733-4A82-A646-A73A-88F4B4AC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F833E-BD00-DC4B-81AF-B2302590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81DE-92C4-0346-A3E9-9C7C33C9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CBFF0-17E2-2549-B456-2571EBB80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3FCF0-10A2-CE4C-A485-A36D1D0B4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11CED-FEA8-AF48-A83F-B37D976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126C2-5E34-F442-AF42-EDDAE37F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DA8E-FFD9-2440-BB7A-FCB20FBC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0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57E48-565F-8C43-9E29-8F01C338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AC522-ED54-C846-A338-41966ECE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2833-66FA-AD4D-A932-8AD2098DE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8713-98E1-A048-A29A-870EA3EEA8C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B9DF-55B6-654E-951C-E0DCB5D64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9CCDD-CFE6-664B-B23E-7D4EF5C50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FC88-A559-684B-A9B5-F146EEDF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82950" y="1833536"/>
            <a:ext cx="6967490" cy="6967490"/>
          </a:xfrm>
          <a:custGeom>
            <a:avLst/>
            <a:gdLst/>
            <a:ahLst/>
            <a:cxnLst/>
            <a:rect l="l" t="t" r="r" b="b"/>
            <a:pathLst>
              <a:path w="10451235" h="10451235">
                <a:moveTo>
                  <a:pt x="0" y="0"/>
                </a:moveTo>
                <a:lnTo>
                  <a:pt x="10451235" y="0"/>
                </a:lnTo>
                <a:lnTo>
                  <a:pt x="10451235" y="10451235"/>
                </a:lnTo>
                <a:lnTo>
                  <a:pt x="0" y="10451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71255" y="4518042"/>
            <a:ext cx="2258736" cy="427046"/>
            <a:chOff x="0" y="0"/>
            <a:chExt cx="477572" cy="902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572" cy="90292"/>
            </a:xfrm>
            <a:custGeom>
              <a:avLst/>
              <a:gdLst/>
              <a:ahLst/>
              <a:cxnLst/>
              <a:rect l="l" t="t" r="r" b="b"/>
              <a:pathLst>
                <a:path w="477572" h="90292">
                  <a:moveTo>
                    <a:pt x="45146" y="0"/>
                  </a:moveTo>
                  <a:lnTo>
                    <a:pt x="432426" y="0"/>
                  </a:lnTo>
                  <a:cubicBezTo>
                    <a:pt x="457359" y="0"/>
                    <a:pt x="477572" y="20213"/>
                    <a:pt x="477572" y="45146"/>
                  </a:cubicBezTo>
                  <a:lnTo>
                    <a:pt x="477572" y="45146"/>
                  </a:lnTo>
                  <a:cubicBezTo>
                    <a:pt x="477572" y="57119"/>
                    <a:pt x="472816" y="68602"/>
                    <a:pt x="464349" y="77069"/>
                  </a:cubicBezTo>
                  <a:cubicBezTo>
                    <a:pt x="455883" y="85535"/>
                    <a:pt x="444400" y="90292"/>
                    <a:pt x="432426" y="90292"/>
                  </a:cubicBezTo>
                  <a:lnTo>
                    <a:pt x="45146" y="90292"/>
                  </a:lnTo>
                  <a:cubicBezTo>
                    <a:pt x="33172" y="90292"/>
                    <a:pt x="21689" y="85535"/>
                    <a:pt x="13223" y="77069"/>
                  </a:cubicBezTo>
                  <a:cubicBezTo>
                    <a:pt x="4756" y="68602"/>
                    <a:pt x="0" y="57119"/>
                    <a:pt x="0" y="45146"/>
                  </a:cubicBezTo>
                  <a:lnTo>
                    <a:pt x="0" y="45146"/>
                  </a:lnTo>
                  <a:cubicBezTo>
                    <a:pt x="0" y="33172"/>
                    <a:pt x="4756" y="21689"/>
                    <a:pt x="13223" y="13223"/>
                  </a:cubicBezTo>
                  <a:cubicBezTo>
                    <a:pt x="21689" y="4756"/>
                    <a:pt x="33172" y="0"/>
                    <a:pt x="451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374">
                    <a:alpha val="100000"/>
                  </a:srgbClr>
                </a:gs>
                <a:gs pos="100000">
                  <a:srgbClr val="002642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77572" cy="1474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462986">
            <a:off x="4762243" y="4230408"/>
            <a:ext cx="4611895" cy="3862462"/>
          </a:xfrm>
          <a:custGeom>
            <a:avLst/>
            <a:gdLst/>
            <a:ahLst/>
            <a:cxnLst/>
            <a:rect l="l" t="t" r="r" b="b"/>
            <a:pathLst>
              <a:path w="6917842" h="5793693">
                <a:moveTo>
                  <a:pt x="0" y="0"/>
                </a:moveTo>
                <a:lnTo>
                  <a:pt x="6917843" y="0"/>
                </a:lnTo>
                <a:lnTo>
                  <a:pt x="6917843" y="5793693"/>
                </a:lnTo>
                <a:lnTo>
                  <a:pt x="0" y="5793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45872" y="1572034"/>
            <a:ext cx="2505353" cy="3248431"/>
          </a:xfrm>
          <a:custGeom>
            <a:avLst/>
            <a:gdLst/>
            <a:ahLst/>
            <a:cxnLst/>
            <a:rect l="l" t="t" r="r" b="b"/>
            <a:pathLst>
              <a:path w="3758029" h="4872646">
                <a:moveTo>
                  <a:pt x="0" y="0"/>
                </a:moveTo>
                <a:lnTo>
                  <a:pt x="3758029" y="0"/>
                </a:lnTo>
                <a:lnTo>
                  <a:pt x="3758029" y="4872646"/>
                </a:lnTo>
                <a:lnTo>
                  <a:pt x="0" y="4872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71255" y="2135248"/>
            <a:ext cx="6878095" cy="8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667"/>
              </a:lnSpc>
            </a:pPr>
            <a:r>
              <a:rPr lang="en-US" sz="694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INDSPACEX 3.0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8476" y="4573884"/>
            <a:ext cx="2076225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Let’s Get Started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1255" y="2952004"/>
            <a:ext cx="7369231" cy="966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3626"/>
              </a:lnSpc>
            </a:pPr>
            <a:r>
              <a:rPr lang="en-US" sz="213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MULTI-DOMAIN OPERATIONS EMPOWERED BY SPACE</a:t>
            </a:r>
          </a:p>
          <a:p>
            <a:pPr algn="just" defTabSz="609630">
              <a:lnSpc>
                <a:spcPts val="4420"/>
              </a:lnSpc>
            </a:pPr>
            <a:endParaRPr lang="en-US" sz="2133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C421-7287-8D4A-BBC4-8067A1B9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65572" cy="105103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SCENARIO 4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(25 mins)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B5CF-F309-314E-9FB6-BA6D0BA9F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051035"/>
            <a:ext cx="6019800" cy="58069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800" b="1" dirty="0"/>
              <a:t>NARRATIVE</a:t>
            </a:r>
          </a:p>
          <a:p>
            <a:pPr marL="0" indent="0" algn="ctr">
              <a:buNone/>
            </a:pPr>
            <a:endParaRPr lang="en-US" sz="8800" dirty="0"/>
          </a:p>
          <a:p>
            <a:r>
              <a:rPr lang="en-US" sz="8800" dirty="0"/>
              <a:t>Green and Orange are short of War – volatile international environment.</a:t>
            </a:r>
          </a:p>
          <a:p>
            <a:r>
              <a:rPr lang="en-US" sz="8800" dirty="0"/>
              <a:t> Green land forces in </a:t>
            </a:r>
            <a:r>
              <a:rPr lang="en-US" sz="8800" dirty="0" err="1"/>
              <a:t>Defence</a:t>
            </a:r>
            <a:r>
              <a:rPr lang="en-US" sz="8800" dirty="0"/>
              <a:t>. </a:t>
            </a:r>
          </a:p>
          <a:p>
            <a:r>
              <a:rPr lang="en-US" sz="8800" dirty="0"/>
              <a:t>Orange build up - obscure. </a:t>
            </a:r>
          </a:p>
          <a:p>
            <a:r>
              <a:rPr lang="en-US" sz="8800" dirty="0"/>
              <a:t>Cyber Attacks from space – power grid collapse. </a:t>
            </a:r>
            <a:r>
              <a:rPr lang="en-US" sz="8800" dirty="0" err="1"/>
              <a:t>IoBT</a:t>
            </a:r>
            <a:r>
              <a:rPr lang="en-US" sz="8800" dirty="0"/>
              <a:t> grid disrupted.</a:t>
            </a:r>
          </a:p>
          <a:p>
            <a:r>
              <a:rPr lang="en-US" sz="8800" dirty="0"/>
              <a:t>Own rocket looses control as it enters space. </a:t>
            </a:r>
          </a:p>
          <a:p>
            <a:r>
              <a:rPr lang="en-US" sz="8800" dirty="0"/>
              <a:t>Sudden gap in ISR</a:t>
            </a:r>
          </a:p>
          <a:p>
            <a:r>
              <a:rPr lang="en-US" sz="8800" dirty="0"/>
              <a:t>Reported ASAT attack on third country.</a:t>
            </a:r>
          </a:p>
          <a:p>
            <a:r>
              <a:rPr lang="en-US" sz="8800" dirty="0"/>
              <a:t>PNT grid switched off- unreliable.</a:t>
            </a:r>
          </a:p>
          <a:p>
            <a:r>
              <a:rPr lang="en-US" sz="8800" dirty="0"/>
              <a:t>Direct and precise missile attack on enrichment plant. Threats for more.</a:t>
            </a:r>
          </a:p>
          <a:p>
            <a:r>
              <a:rPr lang="en-US" sz="8800" dirty="0"/>
              <a:t>Decision Dilemma on any pre-emptive.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E341-FA23-BF47-91AA-30D9B7A7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80841"/>
            <a:ext cx="6019800" cy="55389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7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</a:rPr>
              <a:t>REQUIREMENT</a:t>
            </a:r>
          </a:p>
          <a:p>
            <a:pPr marL="0" indent="0">
              <a:buNone/>
            </a:pPr>
            <a:r>
              <a:rPr lang="en-US" sz="5500" u="sng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</a:p>
          <a:p>
            <a:r>
              <a:rPr lang="en-US" sz="5500" dirty="0">
                <a:solidFill>
                  <a:schemeClr val="accent2">
                    <a:lumMod val="75000"/>
                  </a:schemeClr>
                </a:solidFill>
              </a:rPr>
              <a:t>Pre-emptive strategy ?</a:t>
            </a:r>
          </a:p>
          <a:p>
            <a:r>
              <a:rPr lang="en-US" sz="5500" dirty="0">
                <a:solidFill>
                  <a:schemeClr val="accent2">
                    <a:lumMod val="75000"/>
                  </a:schemeClr>
                </a:solidFill>
              </a:rPr>
              <a:t>What and how do you degrade/destroy ?</a:t>
            </a:r>
          </a:p>
          <a:p>
            <a:r>
              <a:rPr lang="en-US" sz="5500" dirty="0">
                <a:solidFill>
                  <a:schemeClr val="accent2">
                    <a:lumMod val="75000"/>
                  </a:schemeClr>
                </a:solidFill>
              </a:rPr>
              <a:t>Preparing for ideal ground offensive. </a:t>
            </a:r>
          </a:p>
          <a:p>
            <a:pPr marL="0" indent="0">
              <a:buNone/>
            </a:pPr>
            <a:r>
              <a:rPr lang="en-US" sz="5500" b="1" u="sng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  <a:p>
            <a:r>
              <a:rPr lang="en-US" sz="5500" b="1" dirty="0">
                <a:solidFill>
                  <a:schemeClr val="accent6">
                    <a:lumMod val="75000"/>
                  </a:schemeClr>
                </a:solidFill>
              </a:rPr>
              <a:t>Need assessment on adversary </a:t>
            </a:r>
          </a:p>
          <a:p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Intentions, time and quantum of threat. Detection of roads, bridges, </a:t>
            </a:r>
            <a:r>
              <a:rPr lang="en-US" sz="5500" dirty="0" err="1">
                <a:solidFill>
                  <a:schemeClr val="accent6">
                    <a:lumMod val="75000"/>
                  </a:schemeClr>
                </a:solidFill>
              </a:rPr>
              <a:t>vehs</a:t>
            </a:r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, tanks, troops 24X7.</a:t>
            </a:r>
          </a:p>
          <a:p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Effort needed for persistent ISR. ELINT – ISR for IPB. </a:t>
            </a:r>
          </a:p>
          <a:p>
            <a:r>
              <a:rPr lang="en-US" sz="5500" b="1" dirty="0">
                <a:solidFill>
                  <a:schemeClr val="accent6">
                    <a:lumMod val="75000"/>
                  </a:schemeClr>
                </a:solidFill>
              </a:rPr>
              <a:t>Analytics – for reduced OODA ?</a:t>
            </a:r>
          </a:p>
          <a:p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How do we protect own assets from space offensive ?</a:t>
            </a:r>
          </a:p>
          <a:p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What efforts needed for deep and precise targeting ? </a:t>
            </a:r>
          </a:p>
          <a:p>
            <a:r>
              <a:rPr lang="en-US" sz="5500" dirty="0" err="1">
                <a:solidFill>
                  <a:schemeClr val="accent6">
                    <a:lumMod val="75000"/>
                  </a:schemeClr>
                </a:solidFill>
              </a:rPr>
              <a:t>Defence</a:t>
            </a:r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 against hypersonic ?</a:t>
            </a:r>
          </a:p>
          <a:p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How can private players assist ? </a:t>
            </a:r>
          </a:p>
          <a:p>
            <a:r>
              <a:rPr lang="en-US" sz="5500" dirty="0">
                <a:solidFill>
                  <a:schemeClr val="accent6">
                    <a:lumMod val="75000"/>
                  </a:schemeClr>
                </a:solidFill>
              </a:rPr>
              <a:t>Restoration strategy and  drills ?</a:t>
            </a:r>
            <a:endParaRPr lang="en-US" sz="55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5500" u="sng" dirty="0"/>
              <a:t>Judgement</a:t>
            </a:r>
          </a:p>
          <a:p>
            <a:r>
              <a:rPr lang="en-US" sz="5500" dirty="0"/>
              <a:t>Preparation levels</a:t>
            </a:r>
          </a:p>
          <a:p>
            <a:r>
              <a:rPr lang="en-US" sz="5500" dirty="0"/>
              <a:t>Tech deficiencies and priorities</a:t>
            </a:r>
          </a:p>
          <a:p>
            <a:pPr marL="0" indent="0">
              <a:buNone/>
            </a:pPr>
            <a:r>
              <a:rPr lang="en-US" sz="5500" u="sng" dirty="0">
                <a:solidFill>
                  <a:srgbClr val="FF0000"/>
                </a:solidFill>
              </a:rPr>
              <a:t>Chair</a:t>
            </a:r>
          </a:p>
          <a:p>
            <a:pPr marL="0" indent="0">
              <a:buNone/>
            </a:pPr>
            <a:r>
              <a:rPr lang="en-US" sz="5500" dirty="0">
                <a:solidFill>
                  <a:srgbClr val="FF0000"/>
                </a:solidFill>
              </a:rPr>
              <a:t> Priorities that green land needs to focus on.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63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579-2A04-2047-BF2E-DB15FD00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379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 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(20 mins)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C2E3-DBD2-B340-B043-F6ED7D515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13794"/>
            <a:ext cx="6019800" cy="554420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NARRATIVE</a:t>
            </a:r>
          </a:p>
          <a:p>
            <a:r>
              <a:rPr lang="en-US" dirty="0">
                <a:solidFill>
                  <a:srgbClr val="FF0000"/>
                </a:solidFill>
              </a:rPr>
              <a:t>ASAT / Counter Space </a:t>
            </a:r>
          </a:p>
          <a:p>
            <a:r>
              <a:rPr lang="en-US" dirty="0">
                <a:solidFill>
                  <a:srgbClr val="FF0000"/>
                </a:solidFill>
              </a:rPr>
              <a:t> Own satellite had been hit. </a:t>
            </a:r>
          </a:p>
          <a:p>
            <a:r>
              <a:rPr lang="en-US" dirty="0"/>
              <a:t>PNT</a:t>
            </a:r>
          </a:p>
          <a:p>
            <a:r>
              <a:rPr lang="en-US" dirty="0"/>
              <a:t>COMN</a:t>
            </a:r>
          </a:p>
          <a:p>
            <a:r>
              <a:rPr lang="en-US" dirty="0"/>
              <a:t>ISR </a:t>
            </a:r>
          </a:p>
          <a:p>
            <a:r>
              <a:rPr lang="en-US" dirty="0"/>
              <a:t>Triad Assurance levels 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5B87A-E06B-3842-8D44-89B999887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313793"/>
            <a:ext cx="6172200" cy="56545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REQUIREMENT</a:t>
            </a:r>
          </a:p>
          <a:p>
            <a:r>
              <a:rPr lang="en-US" dirty="0"/>
              <a:t>How do you investigate the reason for sudden collapse.</a:t>
            </a:r>
          </a:p>
          <a:p>
            <a:r>
              <a:rPr lang="en-US" dirty="0"/>
              <a:t>Prevent.</a:t>
            </a:r>
          </a:p>
          <a:p>
            <a:r>
              <a:rPr lang="en-US" dirty="0"/>
              <a:t>Inspect /</a:t>
            </a:r>
          </a:p>
          <a:p>
            <a:r>
              <a:rPr lang="en-US" dirty="0">
                <a:solidFill>
                  <a:srgbClr val="FF0000"/>
                </a:solidFill>
              </a:rPr>
              <a:t>Restore ?</a:t>
            </a:r>
          </a:p>
          <a:p>
            <a:r>
              <a:rPr lang="en-US" dirty="0"/>
              <a:t>Repair ?</a:t>
            </a:r>
          </a:p>
          <a:p>
            <a:r>
              <a:rPr lang="en-US" dirty="0">
                <a:solidFill>
                  <a:srgbClr val="FF0000"/>
                </a:solidFill>
              </a:rPr>
              <a:t>Counter ?</a:t>
            </a:r>
          </a:p>
          <a:p>
            <a:r>
              <a:rPr lang="en-US" dirty="0"/>
              <a:t>Alternatives ?</a:t>
            </a:r>
          </a:p>
        </p:txBody>
      </p:sp>
    </p:spTree>
    <p:extLst>
      <p:ext uri="{BB962C8B-B14F-4D97-AF65-F5344CB8AC3E}">
        <p14:creationId xmlns:p14="http://schemas.microsoft.com/office/powerpoint/2010/main" val="40106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4A4A-56C7-4942-94C5-D668BAE5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0D02-A9D5-FB4C-B329-9D01A98C2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80B1A-847C-5449-A1BE-549AFEF71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4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2EE4-83DE-D749-8EB1-42E9E6B1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970"/>
            <a:ext cx="12192000" cy="153788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COLLECTIVE REQUIREMENT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(25 mins)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A688-8AA4-8D4F-8C03-0237B1258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39917"/>
            <a:ext cx="6019800" cy="54180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NARRATIVE</a:t>
            </a:r>
          </a:p>
          <a:p>
            <a:r>
              <a:rPr lang="en-US" dirty="0"/>
              <a:t>PNT need for </a:t>
            </a:r>
            <a:r>
              <a:rPr lang="en-US" dirty="0" err="1"/>
              <a:t>Defence</a:t>
            </a:r>
            <a:r>
              <a:rPr lang="en-US" dirty="0"/>
              <a:t> ?</a:t>
            </a:r>
          </a:p>
          <a:p>
            <a:r>
              <a:rPr lang="en-US" dirty="0"/>
              <a:t>Bandwidth and Spectrum needs for TBA 200x200 kms </a:t>
            </a:r>
            <a:r>
              <a:rPr lang="en-US" dirty="0" err="1"/>
              <a:t>IoBT</a:t>
            </a:r>
            <a:r>
              <a:rPr lang="en-US" dirty="0"/>
              <a:t>- 5G/6G.</a:t>
            </a:r>
          </a:p>
          <a:p>
            <a:r>
              <a:rPr lang="en-US" dirty="0"/>
              <a:t>ISR assets required to cover India’s frontier / Regional and Global coverage. EO/SAR/ </a:t>
            </a:r>
            <a:r>
              <a:rPr lang="en-US" dirty="0" err="1"/>
              <a:t>Elint</a:t>
            </a:r>
            <a:r>
              <a:rPr lang="en-US" dirty="0"/>
              <a:t>.</a:t>
            </a:r>
          </a:p>
          <a:p>
            <a:r>
              <a:rPr lang="en-US" dirty="0"/>
              <a:t> AI/Analytics platforms and standards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EF406-E4A4-994D-ACBC-59F635DD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439917"/>
            <a:ext cx="6172200" cy="54180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What assets are required for precise deep strike with ac and </a:t>
            </a:r>
            <a:r>
              <a:rPr lang="en-US" dirty="0" err="1"/>
              <a:t>msls</a:t>
            </a:r>
            <a:r>
              <a:rPr lang="en-US" dirty="0"/>
              <a:t> ?</a:t>
            </a:r>
          </a:p>
          <a:p>
            <a:r>
              <a:rPr lang="en-US" dirty="0"/>
              <a:t>MDO needs shortening of OODA , C2 and data. How can this be achieved from Decision Support to Battlefield management ?</a:t>
            </a:r>
          </a:p>
          <a:p>
            <a:r>
              <a:rPr lang="en-US" dirty="0"/>
              <a:t>How can manned missions be useful for Military application ?</a:t>
            </a:r>
          </a:p>
          <a:p>
            <a:r>
              <a:rPr lang="en-US" dirty="0"/>
              <a:t>Net Assessment of </a:t>
            </a:r>
            <a:r>
              <a:rPr lang="en-US" dirty="0" err="1"/>
              <a:t>Defence</a:t>
            </a:r>
            <a:r>
              <a:rPr lang="en-US" dirty="0"/>
              <a:t> Space ? – INDUSTRY CAPABILITY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9A6149-C630-964D-AB5B-B8EEAB06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097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CAPABILITY MAPING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( 25 mins)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96F410-B69A-804E-89FB-B56CAC8E2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40972"/>
            <a:ext cx="6019800" cy="56170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NARRATIVE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 of EOI/RFI  </a:t>
            </a:r>
          </a:p>
          <a:p>
            <a:r>
              <a:rPr lang="en-US" dirty="0"/>
              <a:t>Communication - ISL</a:t>
            </a:r>
          </a:p>
          <a:p>
            <a:r>
              <a:rPr lang="en-US" dirty="0"/>
              <a:t>PNT</a:t>
            </a:r>
          </a:p>
          <a:p>
            <a:r>
              <a:rPr lang="en-US" dirty="0"/>
              <a:t>ISR – EO, ELINT, SAR – Resolutions</a:t>
            </a:r>
          </a:p>
          <a:p>
            <a:r>
              <a:rPr lang="en-US" dirty="0"/>
              <a:t>For Small, Med and Large.</a:t>
            </a:r>
          </a:p>
          <a:p>
            <a:r>
              <a:rPr lang="en-US" dirty="0"/>
              <a:t>For LEO, MEO and GEO</a:t>
            </a:r>
          </a:p>
          <a:p>
            <a:r>
              <a:rPr lang="en-US" dirty="0"/>
              <a:t>Hyperspectral Images</a:t>
            </a:r>
          </a:p>
          <a:p>
            <a:r>
              <a:rPr lang="en-US" dirty="0"/>
              <a:t>Data Library - analytics </a:t>
            </a:r>
          </a:p>
          <a:p>
            <a:r>
              <a:rPr lang="en-US" dirty="0"/>
              <a:t>Computing</a:t>
            </a:r>
          </a:p>
          <a:p>
            <a:r>
              <a:rPr lang="en-US" dirty="0"/>
              <a:t>ASAT/ Counter Space Alternatives. </a:t>
            </a:r>
          </a:p>
          <a:p>
            <a:r>
              <a:rPr lang="en-US" dirty="0"/>
              <a:t>SSA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2E759-BF62-9844-9B35-3768005C6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240971"/>
            <a:ext cx="6172200" cy="5617029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REQUREMENT</a:t>
            </a:r>
          </a:p>
          <a:p>
            <a:r>
              <a:rPr lang="en-US" dirty="0"/>
              <a:t>Cost of Launch</a:t>
            </a:r>
          </a:p>
          <a:p>
            <a:r>
              <a:rPr lang="en-US" dirty="0"/>
              <a:t>Cost of Satellite  </a:t>
            </a:r>
          </a:p>
          <a:p>
            <a:r>
              <a:rPr lang="en-US" dirty="0"/>
              <a:t>Cost of Service</a:t>
            </a:r>
          </a:p>
          <a:p>
            <a:r>
              <a:rPr lang="en-US" dirty="0"/>
              <a:t>Time of  Delivery (R&amp;D to Launch)</a:t>
            </a:r>
          </a:p>
          <a:p>
            <a:r>
              <a:rPr lang="en-US" dirty="0"/>
              <a:t>Life – Enhancement/ Replacement. </a:t>
            </a:r>
          </a:p>
          <a:p>
            <a:r>
              <a:rPr lang="en-US" dirty="0"/>
              <a:t>Orbital Efficiency for each for India - Revisit</a:t>
            </a:r>
          </a:p>
          <a:p>
            <a:r>
              <a:rPr lang="en-US" dirty="0"/>
              <a:t>ITU Formalities</a:t>
            </a:r>
          </a:p>
          <a:p>
            <a:r>
              <a:rPr lang="en-US" dirty="0"/>
              <a:t>Freq and Spectrum </a:t>
            </a:r>
          </a:p>
          <a:p>
            <a:r>
              <a:rPr lang="en-US" dirty="0"/>
              <a:t>On Demand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4ECED9-E646-2C4C-A1AF-56424F04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686" y="2460171"/>
            <a:ext cx="5290457" cy="1049792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ISSUES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F3B7AFB-A614-9748-9F0E-40140841F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 Hour</a:t>
            </a:r>
          </a:p>
        </p:txBody>
      </p:sp>
    </p:spTree>
    <p:extLst>
      <p:ext uri="{BB962C8B-B14F-4D97-AF65-F5344CB8AC3E}">
        <p14:creationId xmlns:p14="http://schemas.microsoft.com/office/powerpoint/2010/main" val="24215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C8B0-3E7C-ED41-A519-82FFB9B4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65125"/>
            <a:ext cx="10733314" cy="1325563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INDSPACE X 3.0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34F2EC-B26A-1A47-AE89-76C86A5BE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86" y="1690688"/>
            <a:ext cx="1073331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7E213B8-823C-324D-9E68-7AC814AADF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97876"/>
            <a:ext cx="12192000" cy="54601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88925" indent="-288925" eaLnBrk="1" hangingPunct="1">
              <a:spcBef>
                <a:spcPct val="30000"/>
              </a:spcBef>
              <a:spcAft>
                <a:spcPts val="0"/>
              </a:spcAft>
            </a:pPr>
            <a:r>
              <a:rPr lang="en-US" altLang="en-US" sz="2400" dirty="0"/>
              <a:t>Diplomatic, Economic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Attempt to </a:t>
            </a:r>
            <a:r>
              <a:rPr lang="en-US" altLang="en-US" sz="2000" u="sng" dirty="0"/>
              <a:t>Limit Adversary Countries’ Development,</a:t>
            </a:r>
            <a:r>
              <a:rPr lang="en-US" altLang="en-US" sz="2000" dirty="0"/>
              <a:t> Deployment &amp; Employment of Space Systems that May Threaten Nation’s Interests</a:t>
            </a:r>
          </a:p>
          <a:p>
            <a:pPr marL="288925" indent="-288925" eaLnBrk="1" hangingPunct="1">
              <a:spcBef>
                <a:spcPct val="30000"/>
              </a:spcBef>
              <a:spcAft>
                <a:spcPts val="0"/>
              </a:spcAft>
            </a:pPr>
            <a:r>
              <a:rPr lang="en-US" altLang="en-US" sz="2400" dirty="0"/>
              <a:t>Cyber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Jamming, Spoofing, Hijack Satellite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Point Satellite Sensors/Heat Exchangers to Sun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Randomly Spin Satellite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Randomly Turn Off Satellite Sub-Systems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Induce Satellite to Burn Up Reserve Fuel</a:t>
            </a:r>
          </a:p>
          <a:p>
            <a:pPr marL="288925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400" dirty="0"/>
              <a:t>Directed Energy (Lasers, High Power Microwaves)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Blind Satellite Sensors (Imagery, Earth Limb, Star Trackers)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Destroy Satellite Systems with High Power Lasers </a:t>
            </a:r>
          </a:p>
        </p:txBody>
      </p:sp>
      <p:pic>
        <p:nvPicPr>
          <p:cNvPr id="8" name="Picture 7" descr="A picture containing dryer&#10;&#10;Description automatically generated">
            <a:extLst>
              <a:ext uri="{FF2B5EF4-FFF2-40B4-BE49-F238E27FC236}">
                <a16:creationId xmlns:a16="http://schemas.microsoft.com/office/drawing/2014/main" id="{D13F7A31-9AC3-B644-B59C-95FAE621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46" y="2436887"/>
            <a:ext cx="1930552" cy="112615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DF9D74A-DE4B-4143-9C6F-97B228D21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11764" r="1221" b="5712"/>
          <a:stretch/>
        </p:blipFill>
        <p:spPr bwMode="auto">
          <a:xfrm>
            <a:off x="7706745" y="3672748"/>
            <a:ext cx="2186409" cy="127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A picture containing water, dark, open, person&#10;&#10;Description automatically generated">
            <a:extLst>
              <a:ext uri="{FF2B5EF4-FFF2-40B4-BE49-F238E27FC236}">
                <a16:creationId xmlns:a16="http://schemas.microsoft.com/office/drawing/2014/main" id="{2B5472FC-8E87-1140-917E-727C4FD99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54" y="2713516"/>
            <a:ext cx="2186408" cy="1595725"/>
          </a:xfrm>
          <a:prstGeom prst="rect">
            <a:avLst/>
          </a:prstGeom>
        </p:spPr>
      </p:pic>
      <p:pic>
        <p:nvPicPr>
          <p:cNvPr id="11" name="Picture 10" descr="A satellite in space&#10;&#10;Description automatically generated">
            <a:extLst>
              <a:ext uri="{FF2B5EF4-FFF2-40B4-BE49-F238E27FC236}">
                <a16:creationId xmlns:a16="http://schemas.microsoft.com/office/drawing/2014/main" id="{D111DAB8-EB6F-404B-9E5F-2FCC1516A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54" y="4309241"/>
            <a:ext cx="2186408" cy="2183634"/>
          </a:xfrm>
          <a:prstGeom prst="rect">
            <a:avLst/>
          </a:prstGeom>
        </p:spPr>
      </p:pic>
      <p:pic>
        <p:nvPicPr>
          <p:cNvPr id="12" name="Picture 11" descr="A picture containing indoor, monitor, sitting, light&#10;&#10;Description automatically generated">
            <a:extLst>
              <a:ext uri="{FF2B5EF4-FFF2-40B4-BE49-F238E27FC236}">
                <a16:creationId xmlns:a16="http://schemas.microsoft.com/office/drawing/2014/main" id="{EA2D4E36-E971-6D41-B49D-E1E416AF4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46" y="4951462"/>
            <a:ext cx="2186408" cy="155272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03AC6F6-FCD3-C24E-981A-4DECE6F61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265572" cy="1397876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chemeClr val="bg1"/>
                </a:solidFill>
              </a:rPr>
              <a:t>Means of Attacking Space Systems </a:t>
            </a:r>
          </a:p>
        </p:txBody>
      </p:sp>
    </p:spTree>
    <p:extLst>
      <p:ext uri="{BB962C8B-B14F-4D97-AF65-F5344CB8AC3E}">
        <p14:creationId xmlns:p14="http://schemas.microsoft.com/office/powerpoint/2010/main" val="344642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C1E59B2-0F33-0441-B93F-7798736FB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94625"/>
            <a:ext cx="12192000" cy="54633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88925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400" dirty="0"/>
              <a:t>Physical Attacks (Terrestrial Space Systems)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High Explosive Bombs on Target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Special Forces</a:t>
            </a:r>
          </a:p>
          <a:p>
            <a:pPr marL="288925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400" dirty="0"/>
              <a:t>Physical Attacks (Space-Based Systems)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Kinetic Kill Vehicle (KKV) - Causes Debris</a:t>
            </a:r>
          </a:p>
          <a:p>
            <a:pPr marL="703262" lvl="1" indent="-288925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altLang="en-US" sz="2000" dirty="0"/>
              <a:t>Inspector / Maintenance Satellite in Close Proximity</a:t>
            </a:r>
          </a:p>
          <a:p>
            <a:pPr marL="1057275" lvl="2" indent="-288925" eaLnBrk="1" hangingPunct="1">
              <a:spcAft>
                <a:spcPct val="10000"/>
              </a:spcAft>
            </a:pPr>
            <a:r>
              <a:rPr lang="en-US" altLang="en-US" sz="1800" dirty="0"/>
              <a:t>Grab Satellite &amp; Pull to Useless Orbit</a:t>
            </a:r>
          </a:p>
          <a:p>
            <a:pPr marL="1057275" lvl="2" indent="-288925" eaLnBrk="1" hangingPunct="1">
              <a:spcAft>
                <a:spcPct val="10000"/>
              </a:spcAft>
            </a:pPr>
            <a:r>
              <a:rPr lang="en-US" altLang="en-US" sz="1800" dirty="0"/>
              <a:t>Disassemble Satellite / Cut Wires</a:t>
            </a:r>
          </a:p>
          <a:p>
            <a:pPr marL="1057275" lvl="2" indent="-288925" eaLnBrk="1" hangingPunct="1">
              <a:spcAft>
                <a:spcPct val="10000"/>
              </a:spcAft>
            </a:pPr>
            <a:r>
              <a:rPr lang="en-US" altLang="en-US" sz="1800" dirty="0"/>
              <a:t>Paint Satellite Systems (Sensors, Solar Panels, Radiators, Antennas)</a:t>
            </a:r>
          </a:p>
          <a:p>
            <a:pPr marL="288925" indent="-288925" eaLnBrk="1" hangingPunct="1">
              <a:spcBef>
                <a:spcPct val="30000"/>
              </a:spcBef>
              <a:spcAft>
                <a:spcPts val="0"/>
              </a:spcAft>
            </a:pPr>
            <a:endParaRPr lang="en-US" altLang="en-US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3AE038-FA21-2645-A93C-DA4461B3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394624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chemeClr val="bg1"/>
                </a:solidFill>
              </a:rPr>
              <a:t>Means of Attacking Space Systems </a:t>
            </a:r>
          </a:p>
        </p:txBody>
      </p:sp>
      <p:pic>
        <p:nvPicPr>
          <p:cNvPr id="7" name="Picture 6" descr="A picture containing indoor, table, engine, counter&#10;&#10;Description automatically generated">
            <a:extLst>
              <a:ext uri="{FF2B5EF4-FFF2-40B4-BE49-F238E27FC236}">
                <a16:creationId xmlns:a16="http://schemas.microsoft.com/office/drawing/2014/main" id="{6E4D7261-1485-1945-924E-7ECC3C0CE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75" y="1564868"/>
            <a:ext cx="2443782" cy="1254357"/>
          </a:xfrm>
          <a:prstGeom prst="rect">
            <a:avLst/>
          </a:prstGeom>
        </p:spPr>
      </p:pic>
      <p:pic>
        <p:nvPicPr>
          <p:cNvPr id="8" name="Picture 7" descr="A picture containing table, sitting, blue, display&#10;&#10;Description automatically generated">
            <a:extLst>
              <a:ext uri="{FF2B5EF4-FFF2-40B4-BE49-F238E27FC236}">
                <a16:creationId xmlns:a16="http://schemas.microsoft.com/office/drawing/2014/main" id="{57251FB3-82FD-D843-AB4B-4000E6BE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75" y="2915429"/>
            <a:ext cx="1905000" cy="1390650"/>
          </a:xfrm>
          <a:prstGeom prst="rect">
            <a:avLst/>
          </a:prstGeom>
        </p:spPr>
      </p:pic>
      <p:pic>
        <p:nvPicPr>
          <p:cNvPr id="9" name="Picture 8" descr="A picture containing airplane, air, flying, plane&#10;&#10;Description automatically generated">
            <a:extLst>
              <a:ext uri="{FF2B5EF4-FFF2-40B4-BE49-F238E27FC236}">
                <a16:creationId xmlns:a16="http://schemas.microsoft.com/office/drawing/2014/main" id="{BDDA02D8-DFFA-9441-96E0-F0F4B1AA87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154"/>
            <a:ext cx="2811895" cy="1709191"/>
          </a:xfrm>
          <a:prstGeom prst="rect">
            <a:avLst/>
          </a:prstGeom>
        </p:spPr>
      </p:pic>
      <p:pic>
        <p:nvPicPr>
          <p:cNvPr id="10" name="Picture 9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6D44CC78-81E3-2546-B28D-ADCC71F91F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75" y="4994154"/>
            <a:ext cx="2895158" cy="1759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2C873-92B4-524F-84D3-F059CABBB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22" y="2987035"/>
            <a:ext cx="1997946" cy="1319044"/>
          </a:xfrm>
          <a:prstGeom prst="rect">
            <a:avLst/>
          </a:prstGeom>
        </p:spPr>
      </p:pic>
      <p:pic>
        <p:nvPicPr>
          <p:cNvPr id="12" name="Picture 11" descr="A picture containing engine&#10;&#10;Description automatically generated">
            <a:extLst>
              <a:ext uri="{FF2B5EF4-FFF2-40B4-BE49-F238E27FC236}">
                <a16:creationId xmlns:a16="http://schemas.microsoft.com/office/drawing/2014/main" id="{ABED241F-49C7-8649-88EB-CB35AE4A06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4" y="5674547"/>
            <a:ext cx="1396244" cy="7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B26F-8644-DF4B-BCBE-B6D5BA45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C2F9-4DE7-E14F-9DA2-116D2B96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1888" y="1296853"/>
            <a:ext cx="11800113" cy="5204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•AN INDUSTRIAL TABLE-TOP EXERCISE FOR SPACE OPERATIONS – TRAINING PURPOSES.</a:t>
            </a: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•BASED ON CONTEST BETWEEN TWO NOTIONAL SPACE FARING ADVERSARIES CLAIMING SUPERIORITY - TO DRAW OUT LESSONS</a:t>
            </a: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endParaRPr lang="en-US" sz="23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endParaRPr lang="en-US" sz="23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endParaRPr lang="en-US" sz="23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•ALL MEMBERS PRESENT ARE PARTICIPANTS .</a:t>
            </a: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•SCENARIOS ARE NOTIONAL YET CLOSE TO REALITY.</a:t>
            </a: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•EXAMPLES FROM CURRENT ONGOING AND RECENT CONFLICTS ARE WELCOME. </a:t>
            </a: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•KNOWLEDGE OF INTERNATIONAL TREATIES , CONVENTIONS AND LAWS BE KEPT HANDY.</a:t>
            </a:r>
          </a:p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•TIME IS OF ESSENCE – REMAIN SHARP , BRIEF AND AUDIBLE.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56953" y="270921"/>
            <a:ext cx="6878095" cy="67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</a:pPr>
            <a:r>
              <a:rPr lang="en-US" sz="5334" b="1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INDSPACEX 3.0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52500" y="3365501"/>
            <a:ext cx="8078887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466" b="1">
                <a:solidFill>
                  <a:srgbClr val="FF91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ORANGE </a:t>
            </a:r>
            <a:r>
              <a:rPr lang="en-US" sz="346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 </a:t>
            </a:r>
            <a:r>
              <a:rPr lang="en-US" sz="3466" b="1">
                <a:solidFill>
                  <a:srgbClr val="7ED95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GREEN </a:t>
            </a:r>
            <a:r>
              <a:rPr lang="en-US" sz="346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SPACE FORCES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9F1D-F319-804D-908F-48B6FF70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SCENARIO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7F38-F3D2-0C44-B09D-E777948366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X Country wants to make a net assessment of military and strategic capabilities of another nation using Space.</a:t>
            </a:r>
          </a:p>
          <a:p>
            <a:pPr lvl="1"/>
            <a:r>
              <a:rPr lang="en-US" dirty="0"/>
              <a:t>Infra.</a:t>
            </a:r>
          </a:p>
          <a:p>
            <a:pPr lvl="1"/>
            <a:r>
              <a:rPr lang="en-US" dirty="0"/>
              <a:t>Military Industrial Capability.</a:t>
            </a:r>
          </a:p>
          <a:p>
            <a:pPr lvl="1"/>
            <a:r>
              <a:rPr lang="en-US" dirty="0"/>
              <a:t>Energy capacity and vulnerability.</a:t>
            </a:r>
          </a:p>
          <a:p>
            <a:pPr lvl="1"/>
            <a:r>
              <a:rPr lang="en-US" dirty="0"/>
              <a:t>Prep for CBRN and Cyber status. </a:t>
            </a:r>
          </a:p>
          <a:p>
            <a:pPr lvl="1"/>
            <a:r>
              <a:rPr lang="en-US" dirty="0"/>
              <a:t>Space Domination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B96DC-A457-2C49-91D4-48B337226F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should be the strategy ?</a:t>
            </a:r>
          </a:p>
          <a:p>
            <a:r>
              <a:rPr lang="en-US" dirty="0"/>
              <a:t>What capacities need to be built ? </a:t>
            </a:r>
          </a:p>
          <a:p>
            <a:r>
              <a:rPr lang="en-US" dirty="0"/>
              <a:t>What collaborations are possible ?</a:t>
            </a:r>
          </a:p>
          <a:p>
            <a:r>
              <a:rPr lang="en-US" dirty="0"/>
              <a:t>How do we achieve persistence in assessments to trigger warning ?</a:t>
            </a:r>
          </a:p>
          <a:p>
            <a:r>
              <a:rPr lang="en-US" dirty="0"/>
              <a:t>Counter measures for same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1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AEA3-6CFA-8546-8186-999C72B3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SCENARIO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0009-134C-8940-B8BE-DB50EFCE92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Activation of TBA 150 Kms X 300 Kms</a:t>
            </a:r>
          </a:p>
          <a:p>
            <a:r>
              <a:rPr lang="en-US" dirty="0"/>
              <a:t>Autonomous drones, guns, tanks, missiles, Missile </a:t>
            </a:r>
            <a:r>
              <a:rPr lang="en-US" dirty="0" err="1"/>
              <a:t>Defence</a:t>
            </a:r>
            <a:r>
              <a:rPr lang="en-US" dirty="0"/>
              <a:t>, </a:t>
            </a:r>
          </a:p>
          <a:p>
            <a:r>
              <a:rPr lang="en-US" dirty="0"/>
              <a:t>Trans-border Special Forces</a:t>
            </a:r>
          </a:p>
          <a:p>
            <a:r>
              <a:rPr lang="en-US" dirty="0"/>
              <a:t>Air Force and Maritime Special Operations on flanks with Impact on TBA.</a:t>
            </a:r>
          </a:p>
          <a:p>
            <a:r>
              <a:rPr lang="en-US" dirty="0"/>
              <a:t>War Zone and Rear Areas IoMT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BF8B1-3C2F-9D42-9B83-9CE9256501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Assessment of spectrum and ground Infra for 10-15 TBAs.</a:t>
            </a:r>
          </a:p>
          <a:p>
            <a:r>
              <a:rPr lang="en-US" dirty="0"/>
              <a:t>Sudden Surge capacities ( </a:t>
            </a:r>
            <a:r>
              <a:rPr lang="en-US" dirty="0" err="1"/>
              <a:t>LoD</a:t>
            </a:r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1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6191" y="-127438"/>
            <a:ext cx="13107333" cy="3791606"/>
            <a:chOff x="0" y="0"/>
            <a:chExt cx="3680190" cy="10645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0190" cy="1064582"/>
            </a:xfrm>
            <a:custGeom>
              <a:avLst/>
              <a:gdLst/>
              <a:ahLst/>
              <a:cxnLst/>
              <a:rect l="l" t="t" r="r" b="b"/>
              <a:pathLst>
                <a:path w="3680190" h="1064582">
                  <a:moveTo>
                    <a:pt x="9057" y="0"/>
                  </a:moveTo>
                  <a:lnTo>
                    <a:pt x="3671133" y="0"/>
                  </a:lnTo>
                  <a:cubicBezTo>
                    <a:pt x="3673535" y="0"/>
                    <a:pt x="3675838" y="954"/>
                    <a:pt x="3677537" y="2653"/>
                  </a:cubicBezTo>
                  <a:cubicBezTo>
                    <a:pt x="3679236" y="4351"/>
                    <a:pt x="3680190" y="6655"/>
                    <a:pt x="3680190" y="9057"/>
                  </a:cubicBezTo>
                  <a:lnTo>
                    <a:pt x="3680190" y="1055525"/>
                  </a:lnTo>
                  <a:cubicBezTo>
                    <a:pt x="3680190" y="1057927"/>
                    <a:pt x="3679236" y="1060231"/>
                    <a:pt x="3677537" y="1061929"/>
                  </a:cubicBezTo>
                  <a:cubicBezTo>
                    <a:pt x="3675838" y="1063628"/>
                    <a:pt x="3673535" y="1064582"/>
                    <a:pt x="3671133" y="1064582"/>
                  </a:cubicBezTo>
                  <a:lnTo>
                    <a:pt x="9057" y="1064582"/>
                  </a:lnTo>
                  <a:cubicBezTo>
                    <a:pt x="6655" y="1064582"/>
                    <a:pt x="4351" y="1063628"/>
                    <a:pt x="2653" y="1061929"/>
                  </a:cubicBezTo>
                  <a:cubicBezTo>
                    <a:pt x="954" y="1060231"/>
                    <a:pt x="0" y="1057927"/>
                    <a:pt x="0" y="1055525"/>
                  </a:cubicBezTo>
                  <a:lnTo>
                    <a:pt x="0" y="9057"/>
                  </a:lnTo>
                  <a:cubicBezTo>
                    <a:pt x="0" y="6655"/>
                    <a:pt x="954" y="4351"/>
                    <a:pt x="2653" y="2653"/>
                  </a:cubicBezTo>
                  <a:cubicBezTo>
                    <a:pt x="4351" y="954"/>
                    <a:pt x="6655" y="0"/>
                    <a:pt x="9057" y="0"/>
                  </a:cubicBezTo>
                  <a:close/>
                </a:path>
              </a:pathLst>
            </a:custGeom>
            <a:blipFill>
              <a:blip r:embed="rId2">
                <a:alphaModFix amt="69000"/>
              </a:blip>
              <a:stretch>
                <a:fillRect t="-65159" b="-6515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462705" y="685800"/>
            <a:ext cx="5729295" cy="6577393"/>
            <a:chOff x="0" y="0"/>
            <a:chExt cx="2263425" cy="25984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3425" cy="2598476"/>
            </a:xfrm>
            <a:custGeom>
              <a:avLst/>
              <a:gdLst/>
              <a:ahLst/>
              <a:cxnLst/>
              <a:rect l="l" t="t" r="r" b="b"/>
              <a:pathLst>
                <a:path w="2263425" h="2598476">
                  <a:moveTo>
                    <a:pt x="0" y="0"/>
                  </a:moveTo>
                  <a:lnTo>
                    <a:pt x="2263425" y="0"/>
                  </a:lnTo>
                  <a:lnTo>
                    <a:pt x="2263425" y="2598476"/>
                  </a:lnTo>
                  <a:lnTo>
                    <a:pt x="0" y="2598476"/>
                  </a:lnTo>
                  <a:close/>
                </a:path>
              </a:pathLst>
            </a:custGeom>
            <a:solidFill>
              <a:srgbClr val="1E4205">
                <a:alpha val="68627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263425" cy="2655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685800"/>
            <a:ext cx="5729295" cy="6577393"/>
            <a:chOff x="0" y="0"/>
            <a:chExt cx="2263425" cy="25984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3425" cy="2598476"/>
            </a:xfrm>
            <a:custGeom>
              <a:avLst/>
              <a:gdLst/>
              <a:ahLst/>
              <a:cxnLst/>
              <a:rect l="l" t="t" r="r" b="b"/>
              <a:pathLst>
                <a:path w="2263425" h="2598476">
                  <a:moveTo>
                    <a:pt x="0" y="0"/>
                  </a:moveTo>
                  <a:lnTo>
                    <a:pt x="2263425" y="0"/>
                  </a:lnTo>
                  <a:lnTo>
                    <a:pt x="2263425" y="2598476"/>
                  </a:lnTo>
                  <a:lnTo>
                    <a:pt x="0" y="2598476"/>
                  </a:lnTo>
                  <a:close/>
                </a:path>
              </a:pathLst>
            </a:custGeom>
            <a:solidFill>
              <a:srgbClr val="C46809">
                <a:alpha val="4862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263425" cy="2655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595" y="984607"/>
            <a:ext cx="3206105" cy="35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53"/>
              </a:lnSpc>
              <a:spcBef>
                <a:spcPct val="0"/>
              </a:spcBef>
            </a:pPr>
            <a:r>
              <a:rPr lang="en-US" sz="2109" b="1">
                <a:solidFill>
                  <a:srgbClr val="FFFFFF"/>
                </a:solidFill>
                <a:latin typeface="Tomorrow Bold"/>
                <a:ea typeface="Tomorrow Bold"/>
                <a:cs typeface="Tomorrow Bold"/>
                <a:sym typeface="Tomorrow Bold"/>
              </a:rPr>
              <a:t>ORANGE SPACE FORCE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32771" y="984607"/>
            <a:ext cx="2989163" cy="35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53"/>
              </a:lnSpc>
              <a:spcBef>
                <a:spcPct val="0"/>
              </a:spcBef>
            </a:pPr>
            <a:r>
              <a:rPr lang="en-US" sz="2109" b="1">
                <a:solidFill>
                  <a:srgbClr val="FFFFFF"/>
                </a:solidFill>
                <a:latin typeface="Tomorrow Bold"/>
                <a:ea typeface="Tomorrow Bold"/>
                <a:cs typeface="Tomorrow Bold"/>
                <a:sym typeface="Tomorrow Bold"/>
              </a:rPr>
              <a:t>GREEN SPACE FORCE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3977" y="1723934"/>
            <a:ext cx="4306094" cy="374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•DEVELOPED INDUSTRIAL COMPLEX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•DEVELOPED R&amp;D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•ECONOMIC HEFT ?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•REVISIONIST POWER (S)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•PROACTIVE WAR STRATEGIES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•CLAIMS – WRITES RULES.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•LEVERAGES PROXIES.</a:t>
            </a:r>
          </a:p>
          <a:p>
            <a:pPr defTabSz="609630">
              <a:lnSpc>
                <a:spcPts val="3688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•MILITARY READY FOR CONFLICT.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11943" y="1647715"/>
            <a:ext cx="4942240" cy="344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•DEVELOPING ECONOMY</a:t>
            </a:r>
          </a:p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•NASCENT R&amp;D </a:t>
            </a:r>
          </a:p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•DEPENDENT ON TOT </a:t>
            </a:r>
          </a:p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•ADVOCATES ADHERANCE TO CONVENTIONS</a:t>
            </a:r>
          </a:p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•HIGH GEOPOLITICAL IMP</a:t>
            </a:r>
          </a:p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•AUTONOMY – COLLABORATION/ PARTNERSHIPS / ALLIANCES ?</a:t>
            </a:r>
          </a:p>
          <a:p>
            <a:pPr marL="0" lvl="1" defTabSz="609630">
              <a:lnSpc>
                <a:spcPts val="3432"/>
              </a:lnSpc>
            </a:pPr>
            <a:r>
              <a:rPr lang="en-US" sz="19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•ADVERSARIES – IN MIL CONFLICT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47023" y="95250"/>
            <a:ext cx="6878095" cy="52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68"/>
              </a:lnSpc>
            </a:pPr>
            <a:r>
              <a:rPr lang="en-US" sz="4134" b="1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INDSPACEX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02461A-7FEE-B34D-A8A8-B3A4B861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87972"/>
            <a:ext cx="4477407" cy="789023"/>
          </a:xfrm>
          <a:solidFill>
            <a:schemeClr val="bg2">
              <a:lumMod val="90000"/>
            </a:schemeClr>
          </a:solidFill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8000" b="0" dirty="0">
                <a:latin typeface="Arial" panose="020B0604020202020204" pitchFamily="34" charset="0"/>
              </a:rPr>
              <a:t>Degree of Severity</a:t>
            </a:r>
            <a:endParaRPr lang="en-US" sz="8000" b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601D56-A0AA-764F-978A-10730CB8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76995"/>
            <a:ext cx="4477407" cy="508100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600" dirty="0">
                <a:solidFill>
                  <a:srgbClr val="C00000"/>
                </a:solidFill>
                <a:latin typeface="Arial" panose="020B0604020202020204" pitchFamily="34" charset="0"/>
              </a:rPr>
              <a:t>   1. Disrupt</a:t>
            </a: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endParaRPr lang="en-IN" sz="5600" dirty="0">
              <a:latin typeface="Arial" panose="020B0604020202020204" pitchFamily="34" charset="0"/>
            </a:endParaRP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</a:rPr>
              <a:t>   2</a:t>
            </a:r>
            <a:r>
              <a:rPr lang="en-IN" sz="5600" dirty="0">
                <a:latin typeface="Arial" panose="020B0604020202020204" pitchFamily="34" charset="0"/>
              </a:rPr>
              <a:t>. </a:t>
            </a: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</a:rPr>
              <a:t>Deny</a:t>
            </a: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endParaRPr lang="en-IN" sz="5600" dirty="0">
              <a:latin typeface="Arial" panose="020B0604020202020204" pitchFamily="34" charset="0"/>
            </a:endParaRP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600" dirty="0">
                <a:solidFill>
                  <a:srgbClr val="7030A0"/>
                </a:solidFill>
                <a:latin typeface="Arial" panose="020B0604020202020204" pitchFamily="34" charset="0"/>
              </a:rPr>
              <a:t>   3.Degrade</a:t>
            </a:r>
            <a:endParaRPr lang="en-IN" sz="5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endParaRPr lang="en-US" sz="5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</a:rPr>
              <a:t>   4</a:t>
            </a:r>
            <a:r>
              <a:rPr lang="en-IN" sz="5600" dirty="0">
                <a:latin typeface="Arial" panose="020B0604020202020204" pitchFamily="34" charset="0"/>
              </a:rPr>
              <a:t>. </a:t>
            </a: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</a:rPr>
              <a:t>Destroy</a:t>
            </a: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endParaRPr lang="en-US" sz="5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  5. Info War</a:t>
            </a:r>
            <a:r>
              <a:rPr lang="en-IN" sz="5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en-US" sz="5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Delay</a:t>
            </a: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endParaRPr lang="en-US" sz="5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</a:rPr>
              <a:t>   6. Info War</a:t>
            </a:r>
            <a:r>
              <a:rPr lang="en-IN" sz="5600" dirty="0">
                <a:latin typeface="Arial" panose="020B0604020202020204" pitchFamily="34" charset="0"/>
              </a:rPr>
              <a:t>- </a:t>
            </a: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</a:rPr>
              <a:t>Deceive</a:t>
            </a:r>
            <a:endParaRPr lang="en-IN" sz="5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9866AB-D2A3-AA4F-AB50-A077B9558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407" y="987972"/>
            <a:ext cx="7777655" cy="84082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algn="ctr"/>
            <a:endParaRPr lang="en-US" sz="2400" b="1" i="0" strike="noStrike" kern="1200" dirty="0">
              <a:solidFill>
                <a:srgbClr val="0033CC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400" b="1" i="0" strike="noStrike" kern="1200" dirty="0">
              <a:solidFill>
                <a:srgbClr val="0033CC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7200" b="0" i="0" strike="noStrike" kern="1200" dirty="0">
                <a:effectLst/>
                <a:latin typeface="Arial" panose="020B0604020202020204" pitchFamily="34" charset="0"/>
              </a:rPr>
              <a:t>Definition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0E4C4B-58A1-5D4B-BA14-48DD7F1EE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407" y="1776998"/>
            <a:ext cx="7714593" cy="5080999"/>
          </a:xfrm>
          <a:solidFill>
            <a:schemeClr val="bg2"/>
          </a:solidFill>
        </p:spPr>
        <p:txBody>
          <a:bodyPr>
            <a:normAutofit fontScale="40000" lnSpcReduction="20000"/>
          </a:bodyPr>
          <a:lstStyle/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1. Is the </a:t>
            </a:r>
            <a:r>
              <a:rPr lang="en-US" sz="4300" b="1" i="0" u="sng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temporary partial</a:t>
            </a:r>
            <a:r>
              <a:rPr lang="en-US" sz="4300" b="1" i="0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3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impairment of the utility of space systems, usually </a:t>
            </a:r>
            <a:r>
              <a:rPr lang="en-US" sz="4300" b="1" i="0" u="sng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without physical</a:t>
            </a:r>
            <a:r>
              <a:rPr lang="en-US" sz="4300" b="1" i="0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300" b="1" i="0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damage to the space segments.</a:t>
            </a: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43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Is the </a:t>
            </a:r>
            <a:r>
              <a:rPr lang="en-US" sz="4300" b="1" i="0" u="sng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temporary full elimination</a:t>
            </a:r>
            <a:r>
              <a:rPr lang="en-US" sz="4300" b="1" i="0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the utility of the space systems, usually </a:t>
            </a:r>
            <a:r>
              <a:rPr lang="en-US" sz="4300" b="1" i="0" u="sng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without physical damage.</a:t>
            </a: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IN" sz="43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3. Is the </a:t>
            </a:r>
            <a:r>
              <a:rPr lang="en-US" sz="4300" b="1" i="0" u="sng" strike="noStrike" kern="12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permanent partial impairment </a:t>
            </a:r>
            <a:r>
              <a:rPr lang="en-US" sz="4300" b="1" i="0" u="none" strike="noStrike" kern="12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of the utility of space systems, usually with </a:t>
            </a:r>
            <a:r>
              <a:rPr lang="en-US" sz="4300" b="1" i="0" u="sng" strike="noStrike" kern="12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physical damage</a:t>
            </a:r>
            <a:r>
              <a:rPr lang="en-US" sz="4300" b="1" i="0" u="none" strike="noStrike" kern="12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43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Is the </a:t>
            </a:r>
            <a:r>
              <a:rPr lang="en-US" sz="4300" b="1" i="0" u="sng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permanent full elimination </a:t>
            </a: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the utility of space systems, usually with </a:t>
            </a:r>
            <a:r>
              <a:rPr lang="en-US" sz="4300" b="1" i="0" u="sng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physical damage</a:t>
            </a: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4300" b="1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5.Is the temporary </a:t>
            </a:r>
            <a:r>
              <a:rPr lang="en-US" sz="4300" b="1" i="0" u="sng" strike="noStrike" kern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delay of the information</a:t>
            </a:r>
            <a:r>
              <a:rPr lang="en-US" sz="4300" b="1" i="0" strike="noStrike" kern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300" b="1" i="0" u="none" strike="noStrike" kern="12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 space system provides, usually without physical damage.</a:t>
            </a: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IN" sz="43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Those measures designed to </a:t>
            </a:r>
            <a:r>
              <a:rPr lang="en-US" sz="4300" b="1" i="0" u="sng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mislead the enemy </a:t>
            </a: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manipulation, distortion, or falsification of evidence to </a:t>
            </a:r>
            <a:r>
              <a:rPr lang="en-US" sz="4300" b="1" i="0" u="sng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induce the enemy</a:t>
            </a:r>
            <a:r>
              <a:rPr lang="en-US" sz="43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react in a manner prejudicial to the enemy’s interests. </a:t>
            </a:r>
            <a:endParaRPr lang="en-US" sz="4300" b="1" dirty="0"/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A0239-B26D-1343-A65D-0EDE9A6D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" y="-84083"/>
            <a:ext cx="12244552" cy="107205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IndSpaceX</a:t>
            </a:r>
            <a:r>
              <a:rPr lang="en-US" b="1" dirty="0">
                <a:solidFill>
                  <a:schemeClr val="bg1"/>
                </a:solidFill>
              </a:rPr>
              <a:t> 3.o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5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7668-27A7-4E4D-BA16-774389A4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022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TYPICAL MDO - COMMAND AND CONTROL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FA0F3D-C43B-C845-BC02-C816A0D98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09270"/>
              </p:ext>
            </p:extLst>
          </p:nvPr>
        </p:nvGraphicFramePr>
        <p:xfrm>
          <a:off x="0" y="1240221"/>
          <a:ext cx="12192000" cy="561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53312767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934053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749026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5737623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32028711"/>
                    </a:ext>
                  </a:extLst>
                </a:gridCol>
              </a:tblGrid>
              <a:tr h="1123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ISR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MESHED 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AI –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WEAPONISE-IMPACT/ AUTO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527066"/>
                  </a:ext>
                </a:extLst>
              </a:tr>
              <a:tr h="1123556">
                <a:tc>
                  <a:txBody>
                    <a:bodyPr/>
                    <a:lstStyle/>
                    <a:p>
                      <a:r>
                        <a:rPr lang="en-US" b="1" dirty="0"/>
                        <a:t>Level of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Observe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Decide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8082"/>
                  </a:ext>
                </a:extLst>
              </a:tr>
              <a:tr h="1123556">
                <a:tc>
                  <a:txBody>
                    <a:bodyPr/>
                    <a:lstStyle/>
                    <a:p>
                      <a:r>
                        <a:rPr lang="en-US" b="1" dirty="0"/>
                        <a:t>Strategic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Int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Int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CFSCC ( Combined Force Space Comd)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Theatre forces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2972"/>
                  </a:ext>
                </a:extLst>
              </a:tr>
              <a:tr h="1123556">
                <a:tc>
                  <a:txBody>
                    <a:bodyPr/>
                    <a:lstStyle/>
                    <a:p>
                      <a:r>
                        <a:rPr lang="en-US" b="1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SSN (Space </a:t>
                      </a:r>
                      <a:r>
                        <a:rPr lang="en-US" dirty="0" err="1"/>
                        <a:t>Svl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Netwk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Int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CSpOC</a:t>
                      </a:r>
                      <a:r>
                        <a:rPr lang="en-US" dirty="0"/>
                        <a:t>/ NSDC</a:t>
                      </a:r>
                    </a:p>
                    <a:p>
                      <a:r>
                        <a:rPr lang="en-US" dirty="0"/>
                        <a:t>(Cent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 Op/Nat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 Dec Centre)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SCN</a:t>
                      </a:r>
                    </a:p>
                    <a:p>
                      <a:r>
                        <a:rPr lang="en-US" dirty="0"/>
                        <a:t>(Sat </a:t>
                      </a:r>
                      <a:r>
                        <a:rPr lang="en-US" dirty="0" err="1"/>
                        <a:t>Cont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Netwk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20"/>
                  </a:ext>
                </a:extLst>
              </a:tr>
              <a:tr h="1123556">
                <a:tc>
                  <a:txBody>
                    <a:bodyPr/>
                    <a:lstStyle/>
                    <a:p>
                      <a:r>
                        <a:rPr lang="en-US" b="1" dirty="0"/>
                        <a:t>Tactical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 Board</a:t>
                      </a:r>
                    </a:p>
                    <a:p>
                      <a:r>
                        <a:rPr lang="en-US" dirty="0"/>
                        <a:t>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On-Board Sensor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On-Board Decision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On-Board Execution Algorithms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5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42E6-5C54-1947-A67D-096BCAA9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SCENARIO 1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1800" dirty="0">
                <a:solidFill>
                  <a:schemeClr val="bg1"/>
                </a:solidFill>
              </a:rPr>
              <a:t>15 mins)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5A8B9-BCBE-1147-8DD8-4AA6FDC7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77686"/>
            <a:ext cx="6019800" cy="578031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NARRATIVE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Merchant oil and cargo ships flash SOS - SLOC interference. 500 nm.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Fishing boats 12 to 20 nm from coast make suspicious maneuvers. Coast Guards report unusual communications – no contact.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ISR Drone : loses control – crashes.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Reports of an uninhabited island show presence of force/ irregulars ?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Two Carrier Groups, one supported by </a:t>
            </a:r>
            <a:r>
              <a:rPr lang="en-US" sz="1800" u="sng" dirty="0">
                <a:solidFill>
                  <a:schemeClr val="accent4">
                    <a:lumMod val="50000"/>
                  </a:schemeClr>
                </a:solidFill>
              </a:rPr>
              <a:t>sub-surface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force present in the ocean- One CG reported twice ? - Contradictions ? Ghost 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AABCD-FA16-144C-9417-E68327EB1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077687"/>
            <a:ext cx="6172200" cy="57803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REQUIREMENT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Assessment ?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Response ?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Agencies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involved ? Coordination ?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dirty="0">
                <a:solidFill>
                  <a:schemeClr val="accent2"/>
                </a:solidFill>
              </a:rPr>
              <a:t>Orange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Any advantage taken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dirty="0">
                <a:solidFill>
                  <a:srgbClr val="7030A0"/>
                </a:solidFill>
              </a:rPr>
              <a:t>Judgement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Evaluate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dirty="0">
                <a:solidFill>
                  <a:srgbClr val="FF0000"/>
                </a:solidFill>
              </a:rPr>
              <a:t>Chair</a:t>
            </a:r>
            <a:r>
              <a:rPr lang="en-US" sz="2000" dirty="0">
                <a:solidFill>
                  <a:srgbClr val="FF0000"/>
                </a:solidFill>
              </a:rPr>
              <a:t> –  National Coordination.</a:t>
            </a:r>
          </a:p>
        </p:txBody>
      </p:sp>
    </p:spTree>
    <p:extLst>
      <p:ext uri="{BB962C8B-B14F-4D97-AF65-F5344CB8AC3E}">
        <p14:creationId xmlns:p14="http://schemas.microsoft.com/office/powerpoint/2010/main" val="58288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42E6-5C54-1947-A67D-096BCAA9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SCENARIO 1 A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1800" dirty="0">
                <a:solidFill>
                  <a:schemeClr val="bg1"/>
                </a:solidFill>
              </a:rPr>
              <a:t>18 mins)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5A8B9-BCBE-1147-8DD8-4AA6FDC7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77686"/>
            <a:ext cx="6172200" cy="578031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dirty="0"/>
              <a:t>  </a:t>
            </a:r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NARRATIVE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accent4">
                    <a:lumMod val="50000"/>
                  </a:schemeClr>
                </a:solidFill>
              </a:rPr>
              <a:t>Merchant oil and cargo ships flash SOS - SLOC interference. 500 nm. 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accent4">
                    <a:lumMod val="50000"/>
                  </a:schemeClr>
                </a:solidFill>
              </a:rPr>
              <a:t>Fishing boats 12 to 20 nm from coast make suspicious maneuvers. Coast Guards report unusual communications  – no contact. 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accent4">
                    <a:lumMod val="50000"/>
                  </a:schemeClr>
                </a:solidFill>
              </a:rPr>
              <a:t> ISR Drone : looses control – crashes.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accent4">
                    <a:lumMod val="50000"/>
                  </a:schemeClr>
                </a:solidFill>
              </a:rPr>
              <a:t>Reports of an uninhabited island show presence of force/ irregulars ? </a:t>
            </a:r>
          </a:p>
          <a:p>
            <a:pPr>
              <a:lnSpc>
                <a:spcPct val="170000"/>
              </a:lnSpc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Carrier Groups, one supported by </a:t>
            </a:r>
            <a:r>
              <a:rPr lang="en-US" sz="72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sub-surface</a:t>
            </a: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force present in the ocean- One CG reported twice ? - Contradictions 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AABCD-FA16-144C-9417-E68327EB1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7686"/>
            <a:ext cx="6019800" cy="5780313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/>
              <a:t>REQUIREMENT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200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7200" u="sng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Need spot/identify/ intention of adversary on Z day-250 nm (Red line). </a:t>
            </a:r>
          </a:p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How can space assets assist ? </a:t>
            </a:r>
          </a:p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Resolutions ? Ocean ? Island ?</a:t>
            </a:r>
          </a:p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How  Info War – called out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u="sng" dirty="0">
                <a:solidFill>
                  <a:schemeClr val="accent2"/>
                </a:solidFill>
              </a:rPr>
              <a:t>Orange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72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7200" dirty="0"/>
              <a:t>What would you do to disrupt from Space ? </a:t>
            </a:r>
          </a:p>
          <a:p>
            <a:pPr>
              <a:lnSpc>
                <a:spcPct val="100000"/>
              </a:lnSpc>
            </a:pPr>
            <a:r>
              <a:rPr lang="en-US" sz="7200" dirty="0"/>
              <a:t>Means of deception and disruption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u="sng" dirty="0">
                <a:solidFill>
                  <a:srgbClr val="7030A0"/>
                </a:solidFill>
              </a:rPr>
              <a:t>Judgement</a:t>
            </a:r>
          </a:p>
          <a:p>
            <a:pPr>
              <a:lnSpc>
                <a:spcPct val="100000"/>
              </a:lnSpc>
            </a:pPr>
            <a:r>
              <a:rPr lang="en-US" sz="7200" dirty="0"/>
              <a:t>Rules of Engagement ?</a:t>
            </a:r>
          </a:p>
          <a:p>
            <a:pPr>
              <a:lnSpc>
                <a:spcPct val="100000"/>
              </a:lnSpc>
            </a:pPr>
            <a:r>
              <a:rPr lang="en-US" sz="7200" dirty="0"/>
              <a:t>Justification of technology ?</a:t>
            </a:r>
          </a:p>
          <a:p>
            <a:pPr>
              <a:lnSpc>
                <a:spcPct val="100000"/>
              </a:lnSpc>
            </a:pPr>
            <a:r>
              <a:rPr lang="en-US" sz="7200" dirty="0"/>
              <a:t>Evaluate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u="sng" dirty="0">
                <a:solidFill>
                  <a:srgbClr val="FF0000"/>
                </a:solidFill>
              </a:rPr>
              <a:t>Chair</a:t>
            </a:r>
            <a:r>
              <a:rPr lang="en-US" sz="7200" dirty="0">
                <a:solidFill>
                  <a:srgbClr val="FF0000"/>
                </a:solidFill>
              </a:rPr>
              <a:t> – Quantify (No and type of Space assets)</a:t>
            </a:r>
          </a:p>
        </p:txBody>
      </p:sp>
    </p:spTree>
    <p:extLst>
      <p:ext uri="{BB962C8B-B14F-4D97-AF65-F5344CB8AC3E}">
        <p14:creationId xmlns:p14="http://schemas.microsoft.com/office/powerpoint/2010/main" val="372555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62C516-92F0-3B43-ADA5-729FF782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SCENARIO 2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(25 mins)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646403-E014-A445-AC7F-BE37FE6FB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66800"/>
            <a:ext cx="6019800" cy="5791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NARRATIVE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2600" dirty="0"/>
              <a:t>Unverified reports…</a:t>
            </a:r>
          </a:p>
          <a:p>
            <a:r>
              <a:rPr lang="en-US" sz="2600" dirty="0"/>
              <a:t>14 adversarial Airfields/ </a:t>
            </a:r>
            <a:r>
              <a:rPr lang="en-US" sz="2600" dirty="0" err="1"/>
              <a:t>Helidromes</a:t>
            </a:r>
            <a:r>
              <a:rPr lang="en-US" sz="2600" dirty="0"/>
              <a:t> activated.(60 – 500 kms depth)</a:t>
            </a:r>
          </a:p>
          <a:p>
            <a:r>
              <a:rPr lang="en-US" sz="2600" dirty="0"/>
              <a:t>No Identity on class of ac.</a:t>
            </a:r>
          </a:p>
          <a:p>
            <a:r>
              <a:rPr lang="en-US" sz="2600" dirty="0"/>
              <a:t>Own Air Force reports adverse EW environment. Nav spoofing common. Drone swarms hazard. </a:t>
            </a:r>
          </a:p>
          <a:p>
            <a:r>
              <a:rPr lang="en-US" sz="2600" dirty="0"/>
              <a:t>Sat Center under Cyber attack.</a:t>
            </a:r>
          </a:p>
          <a:p>
            <a:r>
              <a:rPr lang="en-US" sz="2600" dirty="0">
                <a:solidFill>
                  <a:srgbClr val="002060"/>
                </a:solidFill>
              </a:rPr>
              <a:t>Airforce asked to destroy 6 Bridges (precision) at BVR, and take out 8 airfields.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Target list : Troops and Tank concentrations,  railway sidings, dam, power grid and ammunition dump.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E3D7D8-D27D-9343-A3E1-143DC8ABC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066799"/>
            <a:ext cx="6172200" cy="57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REQUIREMENT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Threat Assessment – confirmation of reports ? 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How do we overcome adverse EW environment ?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How can space assist in precise targeting ? PSDA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Help in Close Air support ? Bomb Line.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you deny use of space 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Hide and deceive 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Resources needed ?</a:t>
            </a:r>
          </a:p>
          <a:p>
            <a:pPr marL="0" indent="0">
              <a:buNone/>
            </a:pPr>
            <a:r>
              <a:rPr lang="en-US" sz="2400" u="sng" dirty="0"/>
              <a:t>Judgement</a:t>
            </a:r>
          </a:p>
          <a:p>
            <a:r>
              <a:rPr lang="en-US" sz="2400" dirty="0"/>
              <a:t>Declaration of war status – act of war ?</a:t>
            </a:r>
          </a:p>
          <a:p>
            <a:r>
              <a:rPr lang="en-US" sz="2400" dirty="0"/>
              <a:t>Fair use of dual use assets ?</a:t>
            </a:r>
          </a:p>
          <a:p>
            <a:r>
              <a:rPr lang="en-US" sz="2400" dirty="0"/>
              <a:t>Technology essentials ?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Chair </a:t>
            </a:r>
            <a:r>
              <a:rPr lang="en-US" sz="2400" dirty="0">
                <a:solidFill>
                  <a:srgbClr val="FF0000"/>
                </a:solidFill>
              </a:rPr>
              <a:t>– Quantify technology and Scale of assets needed. 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6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A9A3-EA01-E246-8963-ACF0C22D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071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 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(15 mins)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C47F-B21A-734F-94D6-018A13950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60713"/>
            <a:ext cx="5715001" cy="5497287"/>
          </a:xfrm>
          <a:solidFill>
            <a:srgbClr val="D99B33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/>
              <a:t>NARRATIVE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4400" dirty="0"/>
          </a:p>
          <a:p>
            <a:pPr>
              <a:lnSpc>
                <a:spcPct val="120000"/>
              </a:lnSpc>
            </a:pPr>
            <a:r>
              <a:rPr lang="en-US" sz="8000" dirty="0"/>
              <a:t>Increase in Infiltration – crime syndicates.  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Detect two tunnels.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Use of Small drones – medium drones on the rise. 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Communication transmission – increase.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Coastal patrols see suspicious movement in mangroves/ marshy area.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Tanks/ Arty stage forward increasingly.  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Hamas type Zero Day ? 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D day imminent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6BB0E-571C-3C40-AB18-E6083CAB4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1597"/>
            <a:ext cx="5638800" cy="5638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200" dirty="0"/>
              <a:t> </a:t>
            </a:r>
            <a:r>
              <a:rPr lang="en-US" sz="9600" b="1" dirty="0"/>
              <a:t>REQUIREMENT</a:t>
            </a:r>
            <a:endParaRPr lang="en-US" sz="96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u="sng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 Sub-terranean Operations - tunnel detection ability ?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Incremental use of drones -  MDO and Space.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Inter-service/ministry  Intelligence network required for COP.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 Meshed operations- role of space ? C2</a:t>
            </a:r>
          </a:p>
          <a:p>
            <a:pPr marL="0" indent="0">
              <a:buNone/>
            </a:pPr>
            <a:r>
              <a:rPr lang="en-US" sz="8000" u="sng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</a:p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How do you disrupt ( Space-tech) before offensive ?</a:t>
            </a:r>
          </a:p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What pre-emptive actions would you take ?</a:t>
            </a:r>
          </a:p>
          <a:p>
            <a:pPr marL="0" indent="0">
              <a:buNone/>
            </a:pPr>
            <a:r>
              <a:rPr lang="en-US" sz="8000" u="sng" dirty="0"/>
              <a:t>Judgement</a:t>
            </a:r>
          </a:p>
          <a:p>
            <a:r>
              <a:rPr lang="en-US" sz="8000" dirty="0"/>
              <a:t>Evaluation on all of nation/ Government.</a:t>
            </a:r>
          </a:p>
          <a:p>
            <a:r>
              <a:rPr lang="en-US" sz="8000" dirty="0"/>
              <a:t>Tech integration – without tech clutter.</a:t>
            </a:r>
          </a:p>
          <a:p>
            <a:pPr marL="0" indent="0">
              <a:buNone/>
            </a:pPr>
            <a:r>
              <a:rPr lang="en-US" sz="8000" u="sng" dirty="0">
                <a:solidFill>
                  <a:srgbClr val="FF0000"/>
                </a:solidFill>
              </a:rPr>
              <a:t>Chair</a:t>
            </a:r>
          </a:p>
          <a:p>
            <a:r>
              <a:rPr lang="en-US" sz="8000" dirty="0">
                <a:solidFill>
                  <a:srgbClr val="FF0000"/>
                </a:solidFill>
              </a:rPr>
              <a:t>Role of Space Agencies, R&amp;D and Industry.</a:t>
            </a:r>
          </a:p>
          <a:p>
            <a:pPr marL="0" indent="0">
              <a:buNone/>
            </a:pPr>
            <a:endParaRPr lang="en-US" sz="8000" u="sng" dirty="0"/>
          </a:p>
          <a:p>
            <a:endParaRPr lang="en-US" u="sng" dirty="0"/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73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1778</Words>
  <Application>Microsoft Macintosh PowerPoint</Application>
  <PresentationFormat>Widescreen</PresentationFormat>
  <Paragraphs>324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Canva Sans Bold</vt:lpstr>
      <vt:lpstr>Glacial Indifference</vt:lpstr>
      <vt:lpstr>Poppins</vt:lpstr>
      <vt:lpstr>Poppins Bold</vt:lpstr>
      <vt:lpstr>RoxboroughCF Bold</vt:lpstr>
      <vt:lpstr>Tomorrow Bold</vt:lpstr>
      <vt:lpstr>Office Theme</vt:lpstr>
      <vt:lpstr>1_Office Theme</vt:lpstr>
      <vt:lpstr>PowerPoint Presentation</vt:lpstr>
      <vt:lpstr>PowerPoint Presentation</vt:lpstr>
      <vt:lpstr>PowerPoint Presentation</vt:lpstr>
      <vt:lpstr> IndSpaceX 3.o</vt:lpstr>
      <vt:lpstr>TYPICAL MDO - COMMAND AND CONTROL </vt:lpstr>
      <vt:lpstr>SCENARIO 1 (15 mins)</vt:lpstr>
      <vt:lpstr>SCENARIO 1 A (18 mins)</vt:lpstr>
      <vt:lpstr>SCENARIO 2 (25 mins)</vt:lpstr>
      <vt:lpstr>SCENARIO 3 (15 mins)</vt:lpstr>
      <vt:lpstr> SCENARIO 4 (25 mins)</vt:lpstr>
      <vt:lpstr>SCENARIO 5 (20 mins)</vt:lpstr>
      <vt:lpstr>PowerPoint Presentation</vt:lpstr>
      <vt:lpstr>COLLECTIVE REQUIREMENT (25 mins)</vt:lpstr>
      <vt:lpstr>CAPABILITY MAPING ( 25 mins)</vt:lpstr>
      <vt:lpstr>OPEN ISSUES</vt:lpstr>
      <vt:lpstr>INDSPACE X 3.0</vt:lpstr>
      <vt:lpstr>Means of Attacking Space Systems </vt:lpstr>
      <vt:lpstr>Means of Attacking Space Systems </vt:lpstr>
      <vt:lpstr>PowerPoint Presentation</vt:lpstr>
      <vt:lpstr>SCENARIO 6</vt:lpstr>
      <vt:lpstr> SCENARIO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IndspaceX 3.0</dc:title>
  <dc:creator>PARMINDER PANNU</dc:creator>
  <cp:lastModifiedBy>PARMINDER PANNU</cp:lastModifiedBy>
  <cp:revision>25</cp:revision>
  <dcterms:created xsi:type="dcterms:W3CDTF">2024-12-05T16:15:20Z</dcterms:created>
  <dcterms:modified xsi:type="dcterms:W3CDTF">2025-01-10T08:29:13Z</dcterms:modified>
</cp:coreProperties>
</file>